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377" r:id="rId4"/>
    <p:sldId id="302" r:id="rId5"/>
    <p:sldId id="285" r:id="rId6"/>
    <p:sldId id="429" r:id="rId7"/>
    <p:sldId id="282" r:id="rId8"/>
    <p:sldId id="304" r:id="rId9"/>
    <p:sldId id="430" r:id="rId10"/>
    <p:sldId id="376" r:id="rId11"/>
    <p:sldId id="301" r:id="rId12"/>
    <p:sldId id="431" r:id="rId13"/>
    <p:sldId id="378" r:id="rId14"/>
    <p:sldId id="286" r:id="rId15"/>
    <p:sldId id="309" r:id="rId16"/>
    <p:sldId id="405" r:id="rId17"/>
    <p:sldId id="433" r:id="rId18"/>
    <p:sldId id="390" r:id="rId19"/>
    <p:sldId id="389" r:id="rId20"/>
    <p:sldId id="400" r:id="rId21"/>
    <p:sldId id="402" r:id="rId22"/>
    <p:sldId id="379" r:id="rId23"/>
    <p:sldId id="372" r:id="rId24"/>
    <p:sldId id="403" r:id="rId25"/>
    <p:sldId id="416" r:id="rId26"/>
    <p:sldId id="413" r:id="rId27"/>
    <p:sldId id="415" r:id="rId28"/>
    <p:sldId id="437" r:id="rId29"/>
    <p:sldId id="420" r:id="rId30"/>
    <p:sldId id="283" r:id="rId31"/>
    <p:sldId id="435" r:id="rId32"/>
    <p:sldId id="293" r:id="rId33"/>
    <p:sldId id="436" r:id="rId34"/>
    <p:sldId id="434" r:id="rId35"/>
    <p:sldId id="4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hourchi" initials="G" lastIdx="1" clrIdx="0">
    <p:extLst>
      <p:ext uri="{19B8F6BF-5375-455C-9EA6-DF929625EA0E}">
        <p15:presenceInfo xmlns:p15="http://schemas.microsoft.com/office/powerpoint/2012/main" userId="Ghourc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31" autoAdjust="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22T22:53:34.973" idx="1">
    <p:pos x="10" y="10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CE027-21FE-458A-B427-1C006CEF7FA7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9270-57C2-4493-B981-29101B66A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2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02EC-175D-46DB-8BF1-FFCB40D9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BC141-B808-4871-9370-D6BAFF39F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2C65E-A092-409C-8D6E-AFD7C581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8C0F-6801-426A-B0D6-696BCA4F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BA595-45B9-46B7-88B7-79365117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6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9173-B50D-46D8-BCAF-23684E8C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BF5A9-21D9-43D5-8985-2D7B82DE9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8960E-05F8-4C1F-850F-1EE1502A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C36AE-62E3-4697-AE2B-B98A7B245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BB18B-25B1-4DE5-9F86-FD0DE30D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4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9CEEF-DFA1-420C-A3BC-FAEA2453F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995CA-C9D1-4A29-9559-A54ACF101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AA4FE-1F1A-4D87-8D7D-E3401DC8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43087-4408-4D19-8518-224EA460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54E6-4715-41C4-B6AC-029EBDB0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53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8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1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81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2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D6EA-8ED4-4A2A-A96F-44B341CB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A82F6-B104-4E9C-B0E9-437AB3290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28BF2-1528-4F23-8AF2-AFF352E4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4DA8E-DA7B-468D-95E8-CAF6845E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0570E-CD7D-452F-A9B1-27A006D5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5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2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E711-F10A-4AC4-B578-08682EFD5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8C22E-F4A5-4755-BC91-F6C3CE17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9EECA-7EE9-4722-8F12-6C9FEF5E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7D87-B46F-4754-A815-DED046F9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9B29B-6D7C-412A-9FFB-611C747A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9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BAD7-B0BB-4ED8-AAD4-F3771D81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7B3E2-E61A-46E8-A11E-330A4F731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922F6-6398-4ABF-BBEA-BDC16D521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1EDB5-8583-4CCA-8734-B2580334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36220-C8E7-4E80-BFBF-4FB942F6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D70CE-EC94-47E9-98F2-03DE847B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8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42F2-61F4-47FF-AFB1-5A0DED62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5D855-F4E2-4A1E-A7DD-C570B5789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509D2-7A08-479A-95E7-07CDDF4A1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0A58C8-B31A-4418-BC8B-1DD63A685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556FD-F80B-49BC-8DF5-C1E283468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6AA4DF-867D-41C4-A006-173CFC38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950CF-AF99-4E5B-8E56-CE557B4A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F4236-2860-4E73-861F-808BF5DE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021D-BA3A-40CD-9329-6CD77AD7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3CC97-8667-4CBE-836E-F114732B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D6D92-2F3C-46D2-BA0E-4E1F73EB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DEEAB-0B63-4888-A42A-A963929E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A95D4-F1C2-4446-B107-4D101BEA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53904-B030-456D-968A-34D9C738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C5FE-0B0E-4391-AF6B-CA4081D3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4AA6-4C33-4F7C-ADDD-F319736F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D06B4-1FCD-415F-980B-B1CF9A47F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0CEB4-E1FD-48B5-A5F0-7861215FB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9A02A-CBD8-47F2-B3BA-40388973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5B38A-55D1-4074-866F-CED5D8C8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60FAC-D204-4635-A9DA-A26A73AB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54CF-4BC1-416E-A431-6A750111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06295-69E2-41EB-93F9-368728E8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69292-2E75-46DF-8F98-00884824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F79A-A357-4B9B-90C6-DEC8CB89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943A6-CBDD-45D5-A6B1-38384825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E85B8-0BC9-4077-A095-00ED3459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3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E5630-5E9D-4AA3-B9D8-FADBC229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AB21E-B9E1-4D9A-9DC9-24988803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9C35F-B3BE-4284-8963-AA949B889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B2EC5-2785-48FB-96AD-8D5B970879DD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BA72E-03FF-4018-A564-7240F329D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84E8-19B5-4298-BE88-840B72539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5149A-12CA-46FB-8F90-96DA62707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7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6D6B1-2B98-4542-877E-E6B1A2958ACE}" type="datetimeFigureOut">
              <a:rPr lang="en-US" smtClean="0"/>
              <a:pPr/>
              <a:t>23/06/20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0E8F1-C1FD-4711-B0DB-3467046A8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51"/>
            <a:ext cx="10515600" cy="55261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b="1" dirty="0">
                <a:cs typeface="B Nazanin" panose="00000400000000000000" pitchFamily="2" charset="-78"/>
              </a:rPr>
              <a:t>تحولات اقتصاد جهانی در پرتو اقتصاد شبکه ای</a:t>
            </a:r>
            <a:br>
              <a:rPr lang="fa-IR" sz="4000" b="1" dirty="0">
                <a:cs typeface="B Nazanin" panose="00000400000000000000" pitchFamily="2" charset="-78"/>
              </a:rPr>
            </a:br>
            <a:r>
              <a:rPr lang="fa-IR" sz="4000" b="1" dirty="0">
                <a:cs typeface="B Nazanin" panose="00000400000000000000" pitchFamily="2" charset="-78"/>
              </a:rPr>
              <a:t> آینده قدرت در نظام جهانی</a:t>
            </a: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  <a:t> مرتضی قورچی</a:t>
            </a:r>
            <a:b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  <a:t>عضو هیات علمی جغرافیای سیاسی</a:t>
            </a:r>
            <a:b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  <a:t>دانشگاه شهید بهشتی</a:t>
            </a:r>
            <a:endParaRPr lang="en-US" sz="24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040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3F82-AE57-4E78-AAC7-3A7FE54A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9" y="1196975"/>
            <a:ext cx="8493125" cy="5327650"/>
          </a:xfrm>
        </p:spPr>
        <p:txBody>
          <a:bodyPr/>
          <a:lstStyle/>
          <a:p>
            <a:pPr algn="r" rtl="1">
              <a:defRPr/>
            </a:pPr>
            <a:endParaRPr lang="en-US" dirty="0"/>
          </a:p>
        </p:txBody>
      </p:sp>
      <p:sp>
        <p:nvSpPr>
          <p:cNvPr id="64515" name="Text Placeholder 2">
            <a:extLst>
              <a:ext uri="{FF2B5EF4-FFF2-40B4-BE49-F238E27FC236}">
                <a16:creationId xmlns:a16="http://schemas.microsoft.com/office/drawing/2014/main" id="{92776878-F3CD-4A84-9754-B7ED6670D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1951" y="404813"/>
            <a:ext cx="8856663" cy="576262"/>
          </a:xfrm>
        </p:spPr>
        <p:txBody>
          <a:bodyPr/>
          <a:lstStyle/>
          <a:p>
            <a:pPr algn="ctr" rtl="1"/>
            <a:r>
              <a:rPr lang="fa-IR" altLang="en-US" sz="2800" dirty="0">
                <a:solidFill>
                  <a:schemeClr val="tx1"/>
                </a:solidFill>
                <a:cs typeface="B Titr" panose="00000700000000000000" pitchFamily="2" charset="-78"/>
              </a:rPr>
              <a:t>جهان مبتنی بر فضای جریان ها یا اقتصاد شبکه ای</a:t>
            </a:r>
            <a:endParaRPr lang="en-US" altLang="en-US" sz="2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64516" name="Picture 2" descr="C:\Users\Morteza\Desktop\Untitled6.png">
            <a:extLst>
              <a:ext uri="{FF2B5EF4-FFF2-40B4-BE49-F238E27FC236}">
                <a16:creationId xmlns:a16="http://schemas.microsoft.com/office/drawing/2014/main" id="{DA701DB5-B38F-4492-8F20-8136383C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6" y="981075"/>
            <a:ext cx="10475651" cy="55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463B4E-5026-4E66-B57E-0F2EC613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38150"/>
            <a:ext cx="690403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2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2AC4A0-7550-4EAF-9680-B0E67F99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513184"/>
            <a:ext cx="7884367" cy="59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51"/>
            <a:ext cx="10515600" cy="5526157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cs typeface="B Compset" panose="00000400000000000000" pitchFamily="2" charset="-78"/>
              </a:rPr>
              <a:t>     </a:t>
            </a:r>
            <a:r>
              <a:rPr lang="en-US" sz="3600" b="1" dirty="0">
                <a:cs typeface="B Nazanin" panose="00000400000000000000" pitchFamily="2" charset="-78"/>
              </a:rPr>
              <a:t>Post-Fordism economy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en-US" sz="3600" b="1" dirty="0">
                <a:cs typeface="B Nazanin" panose="00000400000000000000" pitchFamily="2" charset="-78"/>
              </a:rPr>
              <a:t>      Production of fragmentation</a:t>
            </a: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endParaRPr lang="en-US" sz="24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  <p:pic>
        <p:nvPicPr>
          <p:cNvPr id="3" name="Picture 2" descr="C:\Users\Morteza\Desktop\98.png">
            <a:extLst>
              <a:ext uri="{FF2B5EF4-FFF2-40B4-BE49-F238E27FC236}">
                <a16:creationId xmlns:a16="http://schemas.microsoft.com/office/drawing/2014/main" id="{8CD5D9B0-B94C-4737-B1CF-2EACDE3D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06" y="2080726"/>
            <a:ext cx="9125339" cy="41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6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Morteza\Desktop\9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5" y="476673"/>
            <a:ext cx="11019452" cy="59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9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3B47-64C7-4373-82F4-4AD57B7B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Mitra" panose="00000400000000000000" pitchFamily="2" charset="-78"/>
              </a:rPr>
              <a:t>توزیع جهانی تولید ـ مصرف در فضای جریان ها</a:t>
            </a:r>
            <a:endParaRPr lang="en-US" dirty="0"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33405-8ADA-4388-A4BE-97827C41C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9" y="2168010"/>
            <a:ext cx="4369553" cy="33083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8B879-E9B7-405E-917A-8E3E8052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10" y="2168010"/>
            <a:ext cx="4369553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BC6B-77AF-48AC-B6BE-48B4E4FA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Mitra" panose="00000400000000000000" pitchFamily="2" charset="-78"/>
              </a:rPr>
              <a:t>شرکت آمازن و توزیع کالا در فضای جریان ها</a:t>
            </a:r>
            <a:endParaRPr lang="en-US" dirty="0"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3A32B-CE94-4573-A7CA-738500671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2" y="2880093"/>
            <a:ext cx="4694549" cy="27571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25C3B-D9A7-4F0A-B4B4-5E2E9A96F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40" y="2946081"/>
            <a:ext cx="3949831" cy="26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1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D6D5-E51C-4399-B5FE-2A8638B7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597606"/>
            <a:ext cx="9503533" cy="1280890"/>
          </a:xfrm>
        </p:spPr>
        <p:txBody>
          <a:bodyPr/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پیوندهای اقتصاد پست فوردیسم با کشورهای جهان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2" descr="India's global collaboration network | Indian Science Ascending | Custom  Reports | Nature Index">
            <a:extLst>
              <a:ext uri="{FF2B5EF4-FFF2-40B4-BE49-F238E27FC236}">
                <a16:creationId xmlns:a16="http://schemas.microsoft.com/office/drawing/2014/main" id="{1FB47363-B5D6-482F-9142-3A87F06F62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78" y="1781159"/>
            <a:ext cx="9503533" cy="4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31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182A-15E6-408F-AAA6-4753F43F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4" y="331304"/>
            <a:ext cx="9939130" cy="1245705"/>
          </a:xfrm>
        </p:spPr>
        <p:txBody>
          <a:bodyPr/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جایگاه هند در مناسبات فضای جریان ها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795E403-0E2B-46EE-B89B-29879F35C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7" y="1388993"/>
            <a:ext cx="10467492" cy="52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4365-ED3E-4D41-B8DE-3DAED940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1916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>
                <a:cs typeface="B Nazanin" panose="00000400000000000000" pitchFamily="2" charset="-78"/>
              </a:rPr>
              <a:t>مهم ترین شرکت های فعال در بنلگور</a:t>
            </a:r>
            <a:endParaRPr lang="en-US" sz="44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77D9B-47AB-42DD-9E55-93D4E3159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496" y="1457739"/>
            <a:ext cx="10416207" cy="511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3" y="597159"/>
            <a:ext cx="10890380" cy="5971591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دو تصویر از جهان</a:t>
            </a:r>
            <a:b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b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                                            </a:t>
            </a:r>
            <a: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  <a:t>جهان موزائیکی یا پازلی       </a:t>
            </a:r>
            <a:b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</a:br>
            <a:b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  <a:t>                                            جهان شبکه ای</a:t>
            </a:r>
            <a:endParaRPr lang="en-US" sz="3600" b="1" dirty="0">
              <a:solidFill>
                <a:schemeClr val="tx1"/>
              </a:solidFill>
              <a:cs typeface="B Compset" panose="0000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B5E7B0-F8B0-42AC-900F-D3FAE918FEF1}"/>
              </a:ext>
            </a:extLst>
          </p:cNvPr>
          <p:cNvSpPr txBox="1">
            <a:spLocks/>
          </p:cNvSpPr>
          <p:nvPr/>
        </p:nvSpPr>
        <p:spPr>
          <a:xfrm>
            <a:off x="726232" y="569167"/>
            <a:ext cx="10890380" cy="597159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  دو تصویر از قدرت در جهان</a:t>
            </a:r>
            <a:br>
              <a:rPr lang="fa-IR" sz="24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b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                     </a:t>
            </a:r>
            <a: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  <a:t>جهان موزائیکی یا پازلی       </a:t>
            </a:r>
            <a:b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</a:br>
            <a:b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chemeClr val="tx1"/>
                </a:solidFill>
                <a:cs typeface="B Compset" panose="00000400000000000000" pitchFamily="2" charset="-78"/>
              </a:rPr>
              <a:t>                     جهان شبکه ای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87EEB-61C6-45C3-8CC6-827E66EE4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01" y="2118048"/>
            <a:ext cx="4322711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90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EADA-1CA4-4417-A1FD-95377C32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624110"/>
            <a:ext cx="9675813" cy="1280890"/>
          </a:xfrm>
        </p:spPr>
        <p:txBody>
          <a:bodyPr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بنگلور کانون برون سپاری و دورسپاری جهان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821FF4-C757-4487-8635-060D301A4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9228" y="1905000"/>
            <a:ext cx="4837044" cy="4518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75237-81EF-467E-8984-24C8B245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39" y="1893819"/>
            <a:ext cx="4969566" cy="441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Titr" panose="00000700000000000000" pitchFamily="2" charset="-78"/>
              </a:rPr>
              <a:t>پیوندهای مکانی در فضای جریان ها و رقابت در شبکه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026" name="Picture 2" descr="C:\Users\Morteza\Desktop\9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484784"/>
            <a:ext cx="828091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607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251926"/>
            <a:ext cx="11635261" cy="6582508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a-IR" sz="4800" b="1" dirty="0">
                <a:cs typeface="B Nazanin" panose="00000400000000000000" pitchFamily="2" charset="-78"/>
              </a:rPr>
              <a:t>    </a:t>
            </a:r>
            <a:r>
              <a:rPr lang="fa-IR" sz="3200" b="1" dirty="0">
                <a:cs typeface="B Nazanin" panose="00000400000000000000" pitchFamily="2" charset="-78"/>
              </a:rPr>
              <a:t>مناطق آزاد؛ اتصال فضای جریان ها به مکان های جغرافیایی استثناء</a:t>
            </a:r>
            <a:br>
              <a:rPr lang="fa-IR" sz="4800" b="1" dirty="0">
                <a:cs typeface="B Nazanin" panose="00000400000000000000" pitchFamily="2" charset="-78"/>
              </a:rPr>
            </a:br>
            <a:br>
              <a:rPr lang="fa-IR" sz="4800" b="1" dirty="0">
                <a:cs typeface="B Nazanin" panose="00000400000000000000" pitchFamily="2" charset="-78"/>
              </a:rPr>
            </a:br>
            <a:br>
              <a:rPr lang="fa-IR" sz="4800" b="1" dirty="0">
                <a:cs typeface="B Nazanin" panose="00000400000000000000" pitchFamily="2" charset="-78"/>
              </a:rPr>
            </a:br>
            <a:br>
              <a:rPr lang="fa-IR" sz="4800" b="1" dirty="0">
                <a:cs typeface="B Nazanin" panose="00000400000000000000" pitchFamily="2" charset="-78"/>
              </a:rPr>
            </a:br>
            <a:br>
              <a:rPr lang="fa-IR" sz="48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endParaRPr lang="en-US" sz="24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  <p:pic>
        <p:nvPicPr>
          <p:cNvPr id="2050" name="Picture 2" descr="Free Zone">
            <a:extLst>
              <a:ext uri="{FF2B5EF4-FFF2-40B4-BE49-F238E27FC236}">
                <a16:creationId xmlns:a16="http://schemas.microsoft.com/office/drawing/2014/main" id="{A9FB1BFD-1FEB-465B-AEC7-24E04E4C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3" y="2346963"/>
            <a:ext cx="4422710" cy="348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erating From A FreeZone? VAT Obligations &amp; Opportunities - Blog">
            <a:extLst>
              <a:ext uri="{FF2B5EF4-FFF2-40B4-BE49-F238E27FC236}">
                <a16:creationId xmlns:a16="http://schemas.microsoft.com/office/drawing/2014/main" id="{31507C88-DB94-4FD2-BA42-1A7BDCD2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62" y="2346963"/>
            <a:ext cx="4422709" cy="348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4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SPECIAL ECONOMIC ZONES">
            <a:extLst>
              <a:ext uri="{FF2B5EF4-FFF2-40B4-BE49-F238E27FC236}">
                <a16:creationId xmlns:a16="http://schemas.microsoft.com/office/drawing/2014/main" id="{4CC0EBA3-CCBD-4D47-88AA-B6785EEEB6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SPECIAL ECONOMIC ZONES">
            <a:extLst>
              <a:ext uri="{FF2B5EF4-FFF2-40B4-BE49-F238E27FC236}">
                <a16:creationId xmlns:a16="http://schemas.microsoft.com/office/drawing/2014/main" id="{3971AFB7-4317-44FE-95F5-8D602F2E0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D1BA99-A85B-4D03-A6BC-C00B7C317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9" y="1578623"/>
            <a:ext cx="9190653" cy="4935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9F9041-36FD-4960-9921-BEEF106BF5F2}"/>
              </a:ext>
            </a:extLst>
          </p:cNvPr>
          <p:cNvSpPr txBox="1"/>
          <p:nvPr/>
        </p:nvSpPr>
        <p:spPr>
          <a:xfrm>
            <a:off x="3352023" y="889922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World Free Zone Map, launched in October 2022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0798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4F88E-24C6-4971-A617-FDB42915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58621"/>
            <a:ext cx="11933853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3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42CA-2003-472B-A2E7-6DC476A7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Mitra" panose="00000400000000000000" pitchFamily="2" charset="-78"/>
              </a:rPr>
              <a:t>خط تولید شرکت دل در چین</a:t>
            </a:r>
            <a:endParaRPr lang="en-US" dirty="0"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FF4AB-17DB-45C7-9FDC-92F2ABBE9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60" y="1806771"/>
            <a:ext cx="5628540" cy="44431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F59DA-E629-44A8-AA58-F78599F4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2" y="1806770"/>
            <a:ext cx="6186388" cy="44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8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E21D-DF97-4A93-9604-275C2FF9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مناطق آزاد جدید تاسیس در چین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F98E9C-631C-47D1-BE14-95D831478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1363980"/>
            <a:ext cx="11643360" cy="5128895"/>
          </a:xfrm>
        </p:spPr>
      </p:pic>
    </p:spTree>
    <p:extLst>
      <p:ext uri="{BB962C8B-B14F-4D97-AF65-F5344CB8AC3E}">
        <p14:creationId xmlns:p14="http://schemas.microsoft.com/office/powerpoint/2010/main" val="2221868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39C8-2AE9-4B0A-A539-010149D5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شهرهای جهانی و اتصالات اقتصاد شبکه ای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6146" name="Picture 2" descr="Network of countries mentioned together in global news media in 2015 as monitored by the GDELT Project (Credit: Kalev Leetaru)">
            <a:extLst>
              <a:ext uri="{FF2B5EF4-FFF2-40B4-BE49-F238E27FC236}">
                <a16:creationId xmlns:a16="http://schemas.microsoft.com/office/drawing/2014/main" id="{2B5F55F0-2920-492D-95AF-FC6440A830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2575"/>
            <a:ext cx="10382250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7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475861"/>
            <a:ext cx="11126154" cy="617686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a-IR" b="1" dirty="0">
                <a:cs typeface="B Compset" panose="00000400000000000000" pitchFamily="2" charset="-78"/>
              </a:rPr>
              <a:t>                 </a:t>
            </a:r>
            <a:r>
              <a:rPr lang="en-US" b="1" dirty="0">
                <a:cs typeface="B Compset" panose="00000400000000000000" pitchFamily="2" charset="-78"/>
              </a:rPr>
              <a:t>   </a:t>
            </a:r>
            <a:r>
              <a:rPr lang="fa-IR" b="1" dirty="0">
                <a:cs typeface="B Compset" panose="00000400000000000000" pitchFamily="2" charset="-78"/>
              </a:rPr>
              <a:t>آینده قدرت در نظام جهانی</a:t>
            </a:r>
            <a:br>
              <a:rPr lang="fa-IR" b="1" dirty="0">
                <a:cs typeface="B Compset" panose="00000400000000000000" pitchFamily="2" charset="-78"/>
              </a:rPr>
            </a:br>
            <a:br>
              <a:rPr lang="fa-IR" b="1" dirty="0">
                <a:cs typeface="B Compset" panose="00000400000000000000" pitchFamily="2" charset="-78"/>
              </a:rPr>
            </a:br>
            <a:r>
              <a:rPr lang="fa-IR" b="1" dirty="0">
                <a:solidFill>
                  <a:srgbClr val="FF0000"/>
                </a:solidFill>
                <a:cs typeface="B Compset" panose="00000400000000000000" pitchFamily="2" charset="-78"/>
              </a:rPr>
              <a:t>      </a:t>
            </a: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ورود به شبکه</a:t>
            </a:r>
            <a:br>
              <a:rPr lang="fa-IR" b="1" dirty="0">
                <a:cs typeface="B Compset" panose="00000400000000000000" pitchFamily="2" charset="-78"/>
              </a:rPr>
            </a:br>
            <a:br>
              <a:rPr lang="fa-IR" b="1" dirty="0">
                <a:cs typeface="B Compset" panose="00000400000000000000" pitchFamily="2" charset="-78"/>
              </a:rPr>
            </a:br>
            <a:r>
              <a:rPr lang="fa-IR" b="1" dirty="0">
                <a:cs typeface="B Compset" panose="00000400000000000000" pitchFamily="2" charset="-78"/>
              </a:rPr>
              <a:t> </a:t>
            </a: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کنترل اقتصاد شبکه ای</a:t>
            </a:r>
            <a:b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 </a:t>
            </a:r>
            <a:b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  کاهش سطح امر سیاسی( </a:t>
            </a:r>
            <a:r>
              <a:rPr lang="en-US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Us-Them</a:t>
            </a:r>
            <a:r>
              <a:rPr lang="fa-IR" sz="3600" b="1" dirty="0">
                <a:solidFill>
                  <a:srgbClr val="FF0000"/>
                </a:solidFill>
                <a:cs typeface="B Compset" panose="00000400000000000000" pitchFamily="2" charset="-78"/>
              </a:rPr>
              <a:t>)</a:t>
            </a:r>
            <a:endParaRPr lang="en-US" sz="36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83C3C-41AE-4E40-962C-0FCCA378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5" y="2547258"/>
            <a:ext cx="3494916" cy="2199206"/>
          </a:xfrm>
          <a:prstGeom prst="rect">
            <a:avLst/>
          </a:prstGeom>
        </p:spPr>
      </p:pic>
      <p:pic>
        <p:nvPicPr>
          <p:cNvPr id="1026" name="Picture 2" descr="The nested structural organization of the worldwide trade multi-layer  network | Scientific Reports">
            <a:extLst>
              <a:ext uri="{FF2B5EF4-FFF2-40B4-BE49-F238E27FC236}">
                <a16:creationId xmlns:a16="http://schemas.microsoft.com/office/drawing/2014/main" id="{7B5B49B3-3640-412D-A8C9-5123735C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42" y="2547258"/>
            <a:ext cx="3494916" cy="21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57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61925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rtl="1"/>
            <a:b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کدهای ژئوپیتیک و اقتصاد شبکه ای</a:t>
            </a:r>
            <a:b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کد ژئوپلیتیکی روشی است كه در آن يك كشور جهت گيري خود را نسبت به ديگر كشورهاي جهان نشان ميدهد. 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1 - دوستان كنوني و بالقوه ما كدامند.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2 - دشمنان كنوني و بالقوه ما كدامند. 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3 - چگونه ميتوانيم دوستان كنوني مان را حفظ كرده و دوستان بالقوه را پرورش دهيم. 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4 - چگونه ميتوانيم با دشمنان كنوني و تهديدات در حال ظهور مقابله كنيم.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5 - چگونه چهار برآورد فوق را براي افكار عمومي و داخلي و جامعه جهاني توجيه كنيم 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130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6313" y="5733257"/>
            <a:ext cx="7772400" cy="5760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  <a:cs typeface="B Nazanin" panose="00000400000000000000" pitchFamily="2" charset="-78"/>
              </a:rPr>
              <a:t>Murray,2006:50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19537" y="476673"/>
            <a:ext cx="8374364" cy="1008112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solidFill>
                  <a:schemeClr val="tx1"/>
                </a:solidFill>
                <a:cs typeface="B Titr" panose="00000700000000000000" pitchFamily="2" charset="-78"/>
              </a:rPr>
              <a:t>جهان مبتنی بر فضای مکان ها یا منطق قلمرویی</a:t>
            </a:r>
            <a:endParaRPr lang="en-US" sz="2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814440"/>
            <a:ext cx="8158341" cy="37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198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303C-86F3-4C47-AED8-8C88FECE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کشورهایی که در اقتصاد شبکه ای </a:t>
            </a:r>
            <a:br>
              <a:rPr lang="fa-IR" sz="2400" b="1" dirty="0">
                <a:cs typeface="B Nazanin" panose="00000400000000000000" pitchFamily="2" charset="-78"/>
              </a:rPr>
            </a:br>
            <a:r>
              <a:rPr lang="fa-IR" sz="2400" b="1" dirty="0">
                <a:cs typeface="B Nazanin" panose="00000400000000000000" pitchFamily="2" charset="-78"/>
              </a:rPr>
              <a:t>نقش آفرینی خواهند کرد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96309-9E1A-4220-9850-D17BEDF4D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40" y="130628"/>
            <a:ext cx="5052882" cy="6596743"/>
          </a:xfrm>
          <a:prstGeom prst="rect">
            <a:avLst/>
          </a:prstGeom>
        </p:spPr>
      </p:pic>
      <p:pic>
        <p:nvPicPr>
          <p:cNvPr id="4098" name="Picture 2" descr="کتابخانه تخصصی تاریخ اسلام و ایران">
            <a:extLst>
              <a:ext uri="{FF2B5EF4-FFF2-40B4-BE49-F238E27FC236}">
                <a16:creationId xmlns:a16="http://schemas.microsoft.com/office/drawing/2014/main" id="{7B35E1E5-753D-4F9D-A580-75B93782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52" y="1925184"/>
            <a:ext cx="3040808" cy="43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18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1314449"/>
            <a:ext cx="11534193" cy="535728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 rtl="1"/>
            <a:r>
              <a:rPr lang="fa-IR" sz="3600" b="1" dirty="0">
                <a:cs typeface="B Compset" panose="00000400000000000000" pitchFamily="2" charset="-78"/>
              </a:rPr>
              <a:t>نتیجه گیری:</a:t>
            </a:r>
            <a:br>
              <a:rPr lang="fa-IR" sz="3600" b="1" dirty="0">
                <a:cs typeface="B Compset" panose="00000400000000000000" pitchFamily="2" charset="-78"/>
              </a:rPr>
            </a:br>
            <a:br>
              <a:rPr lang="fa-IR" sz="3600" b="1" dirty="0">
                <a:cs typeface="B Compset" panose="00000400000000000000" pitchFamily="2" charset="-78"/>
              </a:rPr>
            </a:br>
            <a:r>
              <a:rPr lang="fa-IR" sz="3600" b="1" dirty="0">
                <a:cs typeface="B Compset" panose="00000400000000000000" pitchFamily="2" charset="-78"/>
              </a:rPr>
              <a:t>1- اقتصاد جهان در قرن بیست ویکم اقتصاد کاملا شبکه ای است</a:t>
            </a:r>
            <a:br>
              <a:rPr lang="fa-IR" sz="3600" b="1" dirty="0">
                <a:cs typeface="B Compset" panose="00000400000000000000" pitchFamily="2" charset="-78"/>
              </a:rPr>
            </a:br>
            <a:r>
              <a:rPr lang="fa-IR" sz="3600" b="1" dirty="0">
                <a:cs typeface="B Compset" panose="00000400000000000000" pitchFamily="2" charset="-78"/>
              </a:rPr>
              <a:t>2- اقتصاد شبکه ای در چارچوب برون سپاری و دور سپاری مناطق جغرافیایی جهان را به هم پیوند داده است و کشورهای جهان شرق بخشی از کارخانه بزرگ اقتصاد پست فوردیسم یا شبکه های هستند.</a:t>
            </a:r>
            <a:br>
              <a:rPr lang="fa-IR" sz="3600" b="1" dirty="0">
                <a:cs typeface="B Compset" panose="00000400000000000000" pitchFamily="2" charset="-78"/>
              </a:rPr>
            </a:br>
            <a:r>
              <a:rPr lang="fa-IR" sz="3600" b="1" dirty="0">
                <a:cs typeface="B Compset" panose="00000400000000000000" pitchFamily="2" charset="-78"/>
              </a:rPr>
              <a:t>3- قدرت در قرن بیست و یکم متکی به اقتصاد شبکه ای و رقابت پذیری درسطح جهانی است.</a:t>
            </a:r>
            <a:br>
              <a:rPr lang="fa-IR" sz="3600" b="1" dirty="0">
                <a:cs typeface="B Compset" panose="00000400000000000000" pitchFamily="2" charset="-78"/>
              </a:rPr>
            </a:br>
            <a:r>
              <a:rPr lang="fa-IR" sz="3600" b="1" dirty="0">
                <a:cs typeface="B Compset" panose="00000400000000000000" pitchFamily="2" charset="-78"/>
              </a:rPr>
              <a:t>4- آینده نظام قدرت در جهان، در اختیارکشورهایی خواهد بود که نقش فعالی در اقتصاد شبکه ای داشته باشند و بتوانند هم اقتصاد شبکه ای را کنترل کنند و هم امرسیاسی خود را کاهش داده و در هماهنگی با اقتصاد شبکه ای قرار دهند.</a:t>
            </a:r>
            <a:br>
              <a:rPr lang="fa-IR" sz="3600" b="1" dirty="0">
                <a:cs typeface="B Compset" panose="00000400000000000000" pitchFamily="2" charset="-78"/>
              </a:rPr>
            </a:br>
            <a:br>
              <a:rPr lang="fa-IR" b="1" dirty="0">
                <a:cs typeface="B Compset" panose="00000400000000000000" pitchFamily="2" charset="-78"/>
              </a:rPr>
            </a:br>
            <a:r>
              <a:rPr lang="fa-IR" b="1" dirty="0">
                <a:cs typeface="B Compset" panose="00000400000000000000" pitchFamily="2" charset="-78"/>
              </a:rPr>
              <a:t> </a:t>
            </a:r>
            <a:br>
              <a:rPr lang="fa-IR" b="1" dirty="0">
                <a:cs typeface="B Compset" panose="00000400000000000000" pitchFamily="2" charset="-78"/>
              </a:rPr>
            </a:br>
            <a:endParaRPr lang="en-US" b="1" dirty="0">
              <a:cs typeface="B Compse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5117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25A1-BD71-4B41-8BDB-A0FF178A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اقتصاد شبکه ای و آینده قدرت نظام جهانی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5122" name="Picture 2" descr="Network of cities mentioned together in global news media in 2015 as monitored by the GDELT Project (Credit: Kalev Leetaru)">
            <a:extLst>
              <a:ext uri="{FF2B5EF4-FFF2-40B4-BE49-F238E27FC236}">
                <a16:creationId xmlns:a16="http://schemas.microsoft.com/office/drawing/2014/main" id="{E584A592-C08C-4461-AACD-000AF8ED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485900"/>
            <a:ext cx="101346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4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0018-AB2A-41E7-A5B6-6F43B5D1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کتاب های پیشنهادی برای مطالعه بیشتر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3074" name="Picture 2" descr="خرید کتاب جهان مسطح است نوشته توماس ال فریدمن از مرکز مطالعات و برنامه ریزی  شهر تهران | فدک بوک">
            <a:extLst>
              <a:ext uri="{FF2B5EF4-FFF2-40B4-BE49-F238E27FC236}">
                <a16:creationId xmlns:a16="http://schemas.microsoft.com/office/drawing/2014/main" id="{2094BABC-AC90-40F1-8130-FD05B95EF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87" y="1905292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دانلود کتاب ممنون که دیر آمدید اثر توماس ال. فریدمن - فیدیبو">
            <a:extLst>
              <a:ext uri="{FF2B5EF4-FFF2-40B4-BE49-F238E27FC236}">
                <a16:creationId xmlns:a16="http://schemas.microsoft.com/office/drawing/2014/main" id="{90CE4056-C068-4A78-8487-E9961BB72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3867"/>
            <a:ext cx="1809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کتاب نقشه جدید جهان اثر دانیل یرگین | ایران کتاب">
            <a:extLst>
              <a:ext uri="{FF2B5EF4-FFF2-40B4-BE49-F238E27FC236}">
                <a16:creationId xmlns:a16="http://schemas.microsoft.com/office/drawing/2014/main" id="{E215F8BD-CCD1-4E83-80E8-634795B2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57" y="1933867"/>
            <a:ext cx="17240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57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51"/>
            <a:ext cx="10515600" cy="55261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b="1" dirty="0">
                <a:cs typeface="B Compset" panose="00000400000000000000" pitchFamily="2" charset="-78"/>
              </a:rPr>
              <a:t>سپاس از صبر و حوصله شما</a:t>
            </a:r>
            <a:br>
              <a:rPr lang="fa-IR" b="1" dirty="0">
                <a:cs typeface="B Compset" panose="00000400000000000000" pitchFamily="2" charset="-78"/>
              </a:rPr>
            </a:br>
            <a:endParaRPr lang="en-US" b="1" dirty="0">
              <a:cs typeface="B Compse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344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51"/>
            <a:ext cx="10515600" cy="5526157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b="1" dirty="0">
                <a:cs typeface="B Nazanin" panose="00000400000000000000" pitchFamily="2" charset="-78"/>
              </a:rPr>
              <a:t>شکل گیری جهان موزائیکی و یا جهان پازلی</a:t>
            </a: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Nazanin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endParaRPr lang="en-US" sz="24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25179-A1DA-444C-8DF4-691ECD3B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0" y="2894120"/>
            <a:ext cx="3684233" cy="2725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244A97-FFF5-4B77-84EA-0BE9EDB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52" y="2894120"/>
            <a:ext cx="4341180" cy="27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5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51"/>
            <a:ext cx="10515600" cy="5526157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جریان مسلط نقشه جغرافیای سیاسی جهان تا 1980</a:t>
            </a: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و اقتصاد فوردی ـ کینزی مبتنی برجهان پازلی </a:t>
            </a: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درون و بیرون</a:t>
            </a: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داخل و خارج</a:t>
            </a: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b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Inside</a:t>
            </a:r>
            <a:b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b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Outside</a:t>
            </a:r>
            <a:b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br>
              <a:rPr lang="en-US" sz="2400" b="1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8FE0-A150-445F-8922-FF5E1E631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501" y="2660479"/>
            <a:ext cx="3457575" cy="2382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47597-8CA4-41D4-9F1A-75FA1CDB1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26" y="2660480"/>
            <a:ext cx="3347480" cy="23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8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69FF-15B1-4103-8231-7185B33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284085"/>
            <a:ext cx="10821140" cy="6169723"/>
          </a:xfrm>
          <a:blipFill>
            <a:blip r:embed="rId2"/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fa-IR" sz="4000" b="1" dirty="0">
                <a:cs typeface="B Compset" panose="00000400000000000000" pitchFamily="2" charset="-78"/>
              </a:rPr>
            </a:br>
            <a:r>
              <a:rPr lang="fa-IR" sz="4000" b="1" dirty="0">
                <a:cs typeface="B Compset" panose="00000400000000000000" pitchFamily="2" charset="-78"/>
              </a:rPr>
              <a:t>مانوئل کاستلز و عصر اطلاعات</a:t>
            </a: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r>
              <a:rPr lang="fa-IR" sz="4000" b="1" dirty="0">
                <a:cs typeface="B Compset" panose="00000400000000000000" pitchFamily="2" charset="-78"/>
              </a:rPr>
              <a:t>فضای جریان ها</a:t>
            </a:r>
            <a:br>
              <a:rPr lang="fa-IR" sz="4000" b="1" dirty="0">
                <a:cs typeface="B Compset" panose="00000400000000000000" pitchFamily="2" charset="-78"/>
              </a:rPr>
            </a:br>
            <a:r>
              <a:rPr lang="en-US" sz="4000" b="1" dirty="0">
                <a:cs typeface="B Compset" panose="00000400000000000000" pitchFamily="2" charset="-78"/>
              </a:rPr>
              <a:t>Spaces of Flows</a:t>
            </a:r>
            <a:br>
              <a:rPr lang="en-US" sz="4000" b="1" dirty="0">
                <a:cs typeface="B Compset" panose="00000400000000000000" pitchFamily="2" charset="-78"/>
              </a:rPr>
            </a:br>
            <a:br>
              <a:rPr lang="en-US" sz="4000" b="1" dirty="0">
                <a:cs typeface="B Compset" panose="00000400000000000000" pitchFamily="2" charset="-78"/>
              </a:rPr>
            </a:br>
            <a:r>
              <a:rPr lang="en-US" sz="4000" b="1" dirty="0">
                <a:cs typeface="B Compset" panose="00000400000000000000" pitchFamily="2" charset="-78"/>
              </a:rPr>
              <a:t>Spaces of Places</a:t>
            </a:r>
            <a:br>
              <a:rPr lang="fa-IR" sz="4000" b="1" dirty="0">
                <a:cs typeface="B Compset" panose="00000400000000000000" pitchFamily="2" charset="-78"/>
              </a:rPr>
            </a:br>
            <a:r>
              <a:rPr lang="fa-IR" sz="4000" b="1" dirty="0">
                <a:cs typeface="B Compset" panose="00000400000000000000" pitchFamily="2" charset="-78"/>
              </a:rPr>
              <a:t>فضای مکان ها</a:t>
            </a: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br>
              <a:rPr lang="fa-IR" sz="4000" b="1" dirty="0">
                <a:cs typeface="B Compset" panose="00000400000000000000" pitchFamily="2" charset="-78"/>
              </a:rPr>
            </a:br>
            <a:endParaRPr lang="en-US" sz="2400" b="1" dirty="0">
              <a:solidFill>
                <a:srgbClr val="FF0000"/>
              </a:solidFill>
              <a:cs typeface="B Compset" panose="00000400000000000000" pitchFamily="2" charset="-78"/>
            </a:endParaRPr>
          </a:p>
        </p:txBody>
      </p:sp>
      <p:pic>
        <p:nvPicPr>
          <p:cNvPr id="3" name="Picture 3" descr="C:\Users\Morteza\Desktop\Untitled4.png">
            <a:extLst>
              <a:ext uri="{FF2B5EF4-FFF2-40B4-BE49-F238E27FC236}">
                <a16:creationId xmlns:a16="http://schemas.microsoft.com/office/drawing/2014/main" id="{4C5AD06D-1F4C-4034-B1E9-9BF2C42D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2" y="588886"/>
            <a:ext cx="2313095" cy="199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4B8DCE-7DC5-4268-9F23-0C5DA0DF0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543" y="588886"/>
            <a:ext cx="1762125" cy="2269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B081D-B41D-4F26-AB27-EB8C86015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543" y="2994550"/>
            <a:ext cx="1762125" cy="2198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98010-AB37-4B22-AACF-8C7B0E071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729" y="3934334"/>
            <a:ext cx="1762125" cy="2198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9550D-0DB8-4C79-88AF-DE0732308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332" y="2733073"/>
            <a:ext cx="2615167" cy="27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1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093" y="197768"/>
            <a:ext cx="8229600" cy="1143000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b="1" dirty="0">
                <a:cs typeface="B Tabassom" panose="00000400000000000000" pitchFamily="2" charset="-78"/>
              </a:rPr>
              <a:t>نظریه پردازانی که جهان را از نگاه پست فوردیسم و اقتصاد شبکه ای می بیینند</a:t>
            </a:r>
            <a:endParaRPr lang="en-US" b="1" dirty="0">
              <a:cs typeface="B Tabassom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endParaRPr lang="fa-IR" dirty="0"/>
          </a:p>
          <a:p>
            <a:pPr algn="justLow" rtl="1"/>
            <a:r>
              <a:rPr lang="fa-IR" dirty="0">
                <a:cs typeface="B Nazanin" panose="00000400000000000000" pitchFamily="2" charset="-78"/>
              </a:rPr>
              <a:t>ساسکیا ساسن</a:t>
            </a:r>
          </a:p>
          <a:p>
            <a:pPr algn="justLow" rtl="1"/>
            <a:r>
              <a:rPr lang="fa-IR" dirty="0">
                <a:cs typeface="B Nazanin" panose="00000400000000000000" pitchFamily="2" charset="-78"/>
              </a:rPr>
              <a:t>پیترتیلور</a:t>
            </a:r>
          </a:p>
          <a:p>
            <a:pPr algn="justLow" rtl="1"/>
            <a:r>
              <a:rPr lang="fa-IR" dirty="0">
                <a:cs typeface="B Nazanin" panose="00000400000000000000" pitchFamily="2" charset="-78"/>
              </a:rPr>
              <a:t>جان بیورستوک</a:t>
            </a:r>
          </a:p>
          <a:p>
            <a:pPr marL="0" indent="0" algn="justLow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76" y="2996953"/>
            <a:ext cx="2664297" cy="3228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3068961"/>
            <a:ext cx="2640420" cy="3228333"/>
          </a:xfrm>
          <a:prstGeom prst="rect">
            <a:avLst/>
          </a:prstGeom>
        </p:spPr>
      </p:pic>
      <p:pic>
        <p:nvPicPr>
          <p:cNvPr id="1026" name="Picture 2" descr="G:\sony file\c\فایل های ضروری\پاورپوینت سخنرانی ها\سخنرانی تربیت مدرس، رقابت پذیری\New folder\9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94" y="1340768"/>
            <a:ext cx="2735263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933057"/>
            <a:ext cx="1728193" cy="22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taylor-122x1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319540"/>
            <a:ext cx="2088232" cy="16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4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8E99-3F40-4873-939C-AB904639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گذر از فوردیسم به پست فوردیسم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1026" name="Picture 2" descr="Fordist and a Post-Fordist Production System | The Geography of Transport  Systems">
            <a:extLst>
              <a:ext uri="{FF2B5EF4-FFF2-40B4-BE49-F238E27FC236}">
                <a16:creationId xmlns:a16="http://schemas.microsoft.com/office/drawing/2014/main" id="{7E98EDAE-EB16-4A0A-AF54-B79003298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690688"/>
            <a:ext cx="11353800" cy="4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797FB7E9-8BAE-421F-857E-196DBD47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altLang="en-US" sz="3200" dirty="0">
                <a:cs typeface="B Titr" panose="00000700000000000000" pitchFamily="2" charset="-78"/>
              </a:rPr>
              <a:t>دو تصویر از اقتصاد جهان</a:t>
            </a:r>
            <a:br>
              <a:rPr lang="fa-IR" altLang="en-US" sz="3200" dirty="0">
                <a:cs typeface="B Titr" panose="00000700000000000000" pitchFamily="2" charset="-78"/>
              </a:rPr>
            </a:br>
            <a:r>
              <a:rPr lang="fa-IR" altLang="en-US" sz="2700" dirty="0">
                <a:solidFill>
                  <a:srgbClr val="7030A0"/>
                </a:solidFill>
                <a:cs typeface="B Titr" panose="00000700000000000000" pitchFamily="2" charset="-78"/>
              </a:rPr>
              <a:t>فوردیسم</a:t>
            </a:r>
            <a:br>
              <a:rPr lang="fa-IR" altLang="en-US" sz="2700" dirty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altLang="en-US" sz="2700" dirty="0">
                <a:solidFill>
                  <a:srgbClr val="7030A0"/>
                </a:solidFill>
                <a:cs typeface="B Titr" panose="00000700000000000000" pitchFamily="2" charset="-78"/>
              </a:rPr>
              <a:t>پست فوردیسم</a:t>
            </a:r>
            <a:br>
              <a:rPr lang="fa-IR" altLang="en-US" sz="3200" dirty="0">
                <a:cs typeface="B Titr" panose="00000700000000000000" pitchFamily="2" charset="-78"/>
              </a:rPr>
            </a:br>
            <a:endParaRPr lang="en-US" altLang="en-US" sz="3200" dirty="0">
              <a:cs typeface="B Titr" panose="00000700000000000000" pitchFamily="2" charset="-78"/>
            </a:endParaRP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34A412F7-3E42-4DB0-83B6-588BC1C50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3638" y="1611313"/>
            <a:ext cx="76327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611</Words>
  <Application>Microsoft Office PowerPoint</Application>
  <PresentationFormat>Widescreen</PresentationFormat>
  <Paragraphs>36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1_Office Theme</vt:lpstr>
      <vt:lpstr>تحولات اقتصاد جهانی در پرتو اقتصاد شبکه ای  آینده قدرت در نظام جهانی   مرتضی قورچی عضو هیات علمی جغرافیای سیاسی دانشگاه شهید بهشتی</vt:lpstr>
      <vt:lpstr>دو تصویر از جهان                                              جهان موزائیکی یا پازلی                                                     جهان شبکه ای</vt:lpstr>
      <vt:lpstr>Murray,2006:50</vt:lpstr>
      <vt:lpstr>شکل گیری جهان موزائیکی و یا جهان پازلی     </vt:lpstr>
      <vt:lpstr>جریان مسلط نقشه جغرافیای سیاسی جهان تا 1980 و اقتصاد فوردی ـ کینزی مبتنی برجهان پازلی   درون و بیرون  داخل و خارج  Inside  Outside  </vt:lpstr>
      <vt:lpstr> مانوئل کاستلز و عصر اطلاعات  فضای جریان ها Spaces of Flows  Spaces of Places فضای مکان ها    </vt:lpstr>
      <vt:lpstr>نظریه پردازانی که جهان را از نگاه پست فوردیسم و اقتصاد شبکه ای می بیینند</vt:lpstr>
      <vt:lpstr>گذر از فوردیسم به پست فوردیسم</vt:lpstr>
      <vt:lpstr>دو تصویر از اقتصاد جهان فوردیسم پست فوردیسم </vt:lpstr>
      <vt:lpstr>PowerPoint Presentation</vt:lpstr>
      <vt:lpstr>PowerPoint Presentation</vt:lpstr>
      <vt:lpstr>PowerPoint Presentation</vt:lpstr>
      <vt:lpstr>     Post-Fordism economy       Production of fragmentation        </vt:lpstr>
      <vt:lpstr>PowerPoint Presentation</vt:lpstr>
      <vt:lpstr>توزیع جهانی تولید ـ مصرف در فضای جریان ها</vt:lpstr>
      <vt:lpstr>شرکت آمازن و توزیع کالا در فضای جریان ها</vt:lpstr>
      <vt:lpstr>پیوندهای اقتصاد پست فوردیسم با کشورهای جهان</vt:lpstr>
      <vt:lpstr>جایگاه هند در مناسبات فضای جریان ها</vt:lpstr>
      <vt:lpstr>مهم ترین شرکت های فعال در بنلگور</vt:lpstr>
      <vt:lpstr>بنگلور کانون برون سپاری و دورسپاری جهان</vt:lpstr>
      <vt:lpstr>پیوندهای مکانی در فضای جریان ها و رقابت در شبکه</vt:lpstr>
      <vt:lpstr>    مناطق آزاد؛ اتصال فضای جریان ها به مکان های جغرافیایی استثناء      </vt:lpstr>
      <vt:lpstr>PowerPoint Presentation</vt:lpstr>
      <vt:lpstr>PowerPoint Presentation</vt:lpstr>
      <vt:lpstr>خط تولید شرکت دل در چین</vt:lpstr>
      <vt:lpstr>مناطق آزاد جدید تاسیس در چین</vt:lpstr>
      <vt:lpstr>شهرهای جهانی و اتصالات اقتصاد شبکه ای</vt:lpstr>
      <vt:lpstr>                    آینده قدرت در نظام جهانی        ورود به شبکه   کنترل اقتصاد شبکه ای     کاهش سطح امر سیاسی( Us-Them)</vt:lpstr>
      <vt:lpstr> کدهای ژئوپیتیک و اقتصاد شبکه ای   کد ژئوپلیتیکی روشی است كه در آن يك كشور جهت گيري خود را نسبت به ديگر كشورهاي جهان نشان ميدهد.  1 - دوستان كنوني و بالقوه ما كدامند. 2 - دشمنان كنوني و بالقوه ما كدامند.  3 - چگونه ميتوانيم دوستان كنوني مان را حفظ كرده و دوستان بالقوه را پرورش دهيم.  4 - چگونه ميتوانيم با دشمنان كنوني و تهديدات در حال ظهور مقابله كنيم. 5 - چگونه چهار برآورد فوق را براي افكار عمومي و داخلي و جامعه جهاني توجيه كنيم </vt:lpstr>
      <vt:lpstr>کشورهایی که در اقتصاد شبکه ای  نقش آفرینی خواهند کرد</vt:lpstr>
      <vt:lpstr>نتیجه گیری:  1- اقتصاد جهان در قرن بیست ویکم اقتصاد کاملا شبکه ای است 2- اقتصاد شبکه ای در چارچوب برون سپاری و دور سپاری مناطق جغرافیایی جهان را به هم پیوند داده است و کشورهای جهان شرق بخشی از کارخانه بزرگ اقتصاد پست فوردیسم یا شبکه های هستند. 3- قدرت در قرن بیست و یکم متکی به اقتصاد شبکه ای و رقابت پذیری درسطح جهانی است. 4- آینده نظام قدرت در جهان، در اختیارکشورهایی خواهد بود که نقش فعالی در اقتصاد شبکه ای داشته باشند و بتوانند هم اقتصاد شبکه ای را کنترل کنند و هم امرسیاسی خود را کاهش داده و در هماهنگی با اقتصاد شبکه ای قرار دهند.    </vt:lpstr>
      <vt:lpstr>اقتصاد شبکه ای و آینده قدرت نظام جهانی</vt:lpstr>
      <vt:lpstr>کتاب های پیشنهادی برای مطالعه بیشتر</vt:lpstr>
      <vt:lpstr>سپاس از صبر و حوصله شما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Morteza Ghourchi</dc:creator>
  <cp:lastModifiedBy>Ghourchi</cp:lastModifiedBy>
  <cp:revision>63</cp:revision>
  <dcterms:created xsi:type="dcterms:W3CDTF">2020-11-08T08:15:30Z</dcterms:created>
  <dcterms:modified xsi:type="dcterms:W3CDTF">2023-06-20T08:24:39Z</dcterms:modified>
</cp:coreProperties>
</file>