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4" r:id="rId2"/>
    <p:sldId id="257" r:id="rId3"/>
    <p:sldId id="258" r:id="rId4"/>
    <p:sldId id="295" r:id="rId5"/>
    <p:sldId id="259" r:id="rId6"/>
    <p:sldId id="260" r:id="rId7"/>
    <p:sldId id="296" r:id="rId8"/>
    <p:sldId id="261" r:id="rId9"/>
    <p:sldId id="262" r:id="rId10"/>
    <p:sldId id="263" r:id="rId11"/>
    <p:sldId id="297" r:id="rId12"/>
    <p:sldId id="264" r:id="rId13"/>
    <p:sldId id="265" r:id="rId14"/>
    <p:sldId id="266" r:id="rId15"/>
    <p:sldId id="267" r:id="rId16"/>
    <p:sldId id="268" r:id="rId17"/>
    <p:sldId id="269" r:id="rId18"/>
    <p:sldId id="298" r:id="rId19"/>
    <p:sldId id="270" r:id="rId20"/>
    <p:sldId id="271" r:id="rId21"/>
    <p:sldId id="299"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300" r:id="rId36"/>
    <p:sldId id="288" r:id="rId37"/>
    <p:sldId id="285" r:id="rId38"/>
    <p:sldId id="286" r:id="rId39"/>
    <p:sldId id="294" r:id="rId40"/>
    <p:sldId id="289" r:id="rId41"/>
    <p:sldId id="302" r:id="rId42"/>
    <p:sldId id="287" r:id="rId43"/>
    <p:sldId id="301" r:id="rId44"/>
    <p:sldId id="290" r:id="rId45"/>
    <p:sldId id="30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BD8B-88FE-455D-BD6F-C39029BC5A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F61002-4249-45EF-B928-F212ED8469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59E094-4DD0-45B7-95A1-73F56FA2464C}"/>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5" name="Footer Placeholder 4">
            <a:extLst>
              <a:ext uri="{FF2B5EF4-FFF2-40B4-BE49-F238E27FC236}">
                <a16:creationId xmlns:a16="http://schemas.microsoft.com/office/drawing/2014/main" id="{8675320E-30C9-4D4F-99D8-A0B64BD4C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16BB2-75ED-4482-A450-1EBF55631766}"/>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219926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4723-5756-4E2A-ADFC-078DA6D6A3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19071A-4F41-4F51-8DF8-DBFB7F732F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C2B77-C9B8-445A-9FEC-8EF262D69C49}"/>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5" name="Footer Placeholder 4">
            <a:extLst>
              <a:ext uri="{FF2B5EF4-FFF2-40B4-BE49-F238E27FC236}">
                <a16:creationId xmlns:a16="http://schemas.microsoft.com/office/drawing/2014/main" id="{673E230B-233A-46A1-85A5-8DB31F461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5F5ED-9FCF-49EC-B36A-9DE89AE5DA3A}"/>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62885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7FFBF0-9655-4AAD-A0F5-B025C611B0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2E720-4764-4C71-998D-BAB124686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6330C-0C67-49DB-A9C2-942002E0164D}"/>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5" name="Footer Placeholder 4">
            <a:extLst>
              <a:ext uri="{FF2B5EF4-FFF2-40B4-BE49-F238E27FC236}">
                <a16:creationId xmlns:a16="http://schemas.microsoft.com/office/drawing/2014/main" id="{A1B107D1-0E6B-4237-921F-EE0731844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2274B-EF1C-4301-85CD-0D17D1A147FF}"/>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140405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C6B5-487C-4089-9A26-91B516A7B4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F430D-9F9F-40B8-A651-F6E9E04CED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32B75B-CAB4-4266-9F03-A09574B59538}"/>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5" name="Footer Placeholder 4">
            <a:extLst>
              <a:ext uri="{FF2B5EF4-FFF2-40B4-BE49-F238E27FC236}">
                <a16:creationId xmlns:a16="http://schemas.microsoft.com/office/drawing/2014/main" id="{BE4952F8-96E5-4258-B8F2-53C10F9AE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69D4B-4272-4576-A220-EC46936EB2B7}"/>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241948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D6C0A-9D11-4D15-9665-B03EE6549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3F1B94-9D75-45E3-894E-15C05A99E3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B452ED-5532-4532-BEF9-22FA93C8CD4B}"/>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5" name="Footer Placeholder 4">
            <a:extLst>
              <a:ext uri="{FF2B5EF4-FFF2-40B4-BE49-F238E27FC236}">
                <a16:creationId xmlns:a16="http://schemas.microsoft.com/office/drawing/2014/main" id="{46EB2983-0888-4E8A-A8A7-B240C74AC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A6337-5ED7-4D81-839A-78A505EDF7E9}"/>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273102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474B-AE9B-4128-BD58-CC49E47342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106FE-C658-42F0-AC3E-ECDB13A2FB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3DA295-36D9-498D-A5D2-EABFAA2B8B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94F6B2-22DB-413A-B896-4F862F4D936C}"/>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6" name="Footer Placeholder 5">
            <a:extLst>
              <a:ext uri="{FF2B5EF4-FFF2-40B4-BE49-F238E27FC236}">
                <a16:creationId xmlns:a16="http://schemas.microsoft.com/office/drawing/2014/main" id="{8B2C5E83-EC32-44C7-9BDC-B1E061DA5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F1CBD7-3ED4-4F76-949E-94E121F61431}"/>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324260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C57B-EF85-4B56-9950-A80BBC65FD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F8CA2C-37EF-4D31-8B0B-D449C209B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DD6ED-26E8-4E36-84C1-35671AE34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4411F4-6EBF-42DD-824C-0A8885F55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26D2C0-05FE-4B60-B2A8-2E419BA17C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1DCD45-14A1-4FBD-8B00-928FC8D1FC20}"/>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8" name="Footer Placeholder 7">
            <a:extLst>
              <a:ext uri="{FF2B5EF4-FFF2-40B4-BE49-F238E27FC236}">
                <a16:creationId xmlns:a16="http://schemas.microsoft.com/office/drawing/2014/main" id="{1EDA5D9C-148F-49CC-8326-06A81793D0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FE6FC2-E7A0-4B07-AB7D-AC7DB67ECD72}"/>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356399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E61E-B1B7-4CD0-AA71-B3B1777210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696A7-4FF0-4EC1-A81D-8D48C765406A}"/>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4" name="Footer Placeholder 3">
            <a:extLst>
              <a:ext uri="{FF2B5EF4-FFF2-40B4-BE49-F238E27FC236}">
                <a16:creationId xmlns:a16="http://schemas.microsoft.com/office/drawing/2014/main" id="{E60CE6E5-0CB5-4261-9FDC-F9D2754F2A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8D5102-8FB5-43E6-9617-9DB1AF624854}"/>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404543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09BF54-69FC-4F29-85F0-A6333FB1088A}"/>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3" name="Footer Placeholder 2">
            <a:extLst>
              <a:ext uri="{FF2B5EF4-FFF2-40B4-BE49-F238E27FC236}">
                <a16:creationId xmlns:a16="http://schemas.microsoft.com/office/drawing/2014/main" id="{6BAF49AB-5716-423C-9F7B-6E1FA3EC55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98B083-72C1-4028-A1DF-B2A44754FBB8}"/>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123433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7A5E-249A-4C92-95EE-B97AF0C274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9623E-687E-4905-83DE-9D8BB9DCA8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5BF19B-6038-4171-9654-90FF2CE7D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FFA71D-DAE6-45D4-8B06-6442DF22D3D6}"/>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6" name="Footer Placeholder 5">
            <a:extLst>
              <a:ext uri="{FF2B5EF4-FFF2-40B4-BE49-F238E27FC236}">
                <a16:creationId xmlns:a16="http://schemas.microsoft.com/office/drawing/2014/main" id="{7682E025-D512-4C6B-A49F-0D2C95574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6D457-3552-4B54-9A01-882D18DD5A57}"/>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355271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229F-A774-450A-A854-328950417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4D94A3-7E36-4E2E-AC9F-063B1D76B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BB1BF3-95BE-43F3-84DF-534DD611A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D938B-3B2B-4E9F-859D-3476C51C45E8}"/>
              </a:ext>
            </a:extLst>
          </p:cNvPr>
          <p:cNvSpPr>
            <a:spLocks noGrp="1"/>
          </p:cNvSpPr>
          <p:nvPr>
            <p:ph type="dt" sz="half" idx="10"/>
          </p:nvPr>
        </p:nvSpPr>
        <p:spPr/>
        <p:txBody>
          <a:bodyPr/>
          <a:lstStyle/>
          <a:p>
            <a:fld id="{3BD8136A-2834-4336-BDE2-0EAEE94A67A1}" type="datetimeFigureOut">
              <a:rPr lang="en-US" smtClean="0"/>
              <a:t>6/19/2023</a:t>
            </a:fld>
            <a:endParaRPr lang="en-US"/>
          </a:p>
        </p:txBody>
      </p:sp>
      <p:sp>
        <p:nvSpPr>
          <p:cNvPr id="6" name="Footer Placeholder 5">
            <a:extLst>
              <a:ext uri="{FF2B5EF4-FFF2-40B4-BE49-F238E27FC236}">
                <a16:creationId xmlns:a16="http://schemas.microsoft.com/office/drawing/2014/main" id="{2E4A5D1B-F364-4B91-97A3-30D526DC8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B633F-5AA7-481C-A227-91FEA4EDABD9}"/>
              </a:ext>
            </a:extLst>
          </p:cNvPr>
          <p:cNvSpPr>
            <a:spLocks noGrp="1"/>
          </p:cNvSpPr>
          <p:nvPr>
            <p:ph type="sldNum" sz="quarter" idx="12"/>
          </p:nvPr>
        </p:nvSpPr>
        <p:spPr/>
        <p:txBody>
          <a:bodyPr/>
          <a:lstStyle/>
          <a:p>
            <a:fld id="{F2509100-724A-400C-A389-425198A71426}" type="slidenum">
              <a:rPr lang="en-US" smtClean="0"/>
              <a:t>‹#›</a:t>
            </a:fld>
            <a:endParaRPr lang="en-US"/>
          </a:p>
        </p:txBody>
      </p:sp>
    </p:spTree>
    <p:extLst>
      <p:ext uri="{BB962C8B-B14F-4D97-AF65-F5344CB8AC3E}">
        <p14:creationId xmlns:p14="http://schemas.microsoft.com/office/powerpoint/2010/main" val="197074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E1E2B6-41AB-4355-9F02-315E0E203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28F66-B8DB-42CF-9D2E-EBE8F9E59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69C5-41AE-4A1A-B215-743EC796D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8136A-2834-4336-BDE2-0EAEE94A67A1}" type="datetimeFigureOut">
              <a:rPr lang="en-US" smtClean="0"/>
              <a:t>6/19/2023</a:t>
            </a:fld>
            <a:endParaRPr lang="en-US"/>
          </a:p>
        </p:txBody>
      </p:sp>
      <p:sp>
        <p:nvSpPr>
          <p:cNvPr id="5" name="Footer Placeholder 4">
            <a:extLst>
              <a:ext uri="{FF2B5EF4-FFF2-40B4-BE49-F238E27FC236}">
                <a16:creationId xmlns:a16="http://schemas.microsoft.com/office/drawing/2014/main" id="{A3B30736-8D7D-45E1-8440-CCE5AE7535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82EE01-A956-4B03-A626-6EF617A992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09100-724A-400C-A389-425198A71426}" type="slidenum">
              <a:rPr lang="en-US" smtClean="0"/>
              <a:t>‹#›</a:t>
            </a:fld>
            <a:endParaRPr lang="en-US"/>
          </a:p>
        </p:txBody>
      </p:sp>
    </p:spTree>
    <p:extLst>
      <p:ext uri="{BB962C8B-B14F-4D97-AF65-F5344CB8AC3E}">
        <p14:creationId xmlns:p14="http://schemas.microsoft.com/office/powerpoint/2010/main" val="749445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198C26-F067-4AE6-A43F-260076EEF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148" y="773048"/>
            <a:ext cx="1707479" cy="508759"/>
          </a:xfrm>
          <a:prstGeom prst="rect">
            <a:avLst/>
          </a:prstGeom>
        </p:spPr>
      </p:pic>
    </p:spTree>
    <p:extLst>
      <p:ext uri="{BB962C8B-B14F-4D97-AF65-F5344CB8AC3E}">
        <p14:creationId xmlns:p14="http://schemas.microsoft.com/office/powerpoint/2010/main" val="64458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15158-C312-619A-13EA-B77E4B285E28}"/>
              </a:ext>
            </a:extLst>
          </p:cNvPr>
          <p:cNvSpPr txBox="1">
            <a:spLocks/>
          </p:cNvSpPr>
          <p:nvPr/>
        </p:nvSpPr>
        <p:spPr>
          <a:xfrm>
            <a:off x="623397" y="2043739"/>
            <a:ext cx="11258909" cy="45579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Nazanin" panose="00000400000000000000" pitchFamily="2" charset="-78"/>
              </a:rPr>
              <a:t>اقتصادی</a:t>
            </a:r>
            <a:r>
              <a:rPr lang="fa-IR" sz="2400" dirty="0">
                <a:cs typeface="B Nazanin" panose="00000400000000000000" pitchFamily="2" charset="-78"/>
              </a:rPr>
              <a:t>: قیمت </a:t>
            </a:r>
            <a:r>
              <a:rPr lang="fa-IR" sz="2400" dirty="0" err="1">
                <a:cs typeface="B Nazanin" panose="00000400000000000000" pitchFamily="2" charset="-78"/>
              </a:rPr>
              <a:t>پلیمرهای</a:t>
            </a:r>
            <a:r>
              <a:rPr lang="fa-IR" sz="2400" dirty="0">
                <a:cs typeface="B Nazanin" panose="00000400000000000000" pitchFamily="2" charset="-78"/>
              </a:rPr>
              <a:t> غیر زیست تخریب پذیر یا به عبارت دیگر قیمت خوراک های نفت و گاز</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قوانین</a:t>
            </a:r>
            <a:r>
              <a:rPr lang="fa-IR" sz="2400" dirty="0">
                <a:cs typeface="B Nazanin" panose="00000400000000000000" pitchFamily="2" charset="-78"/>
              </a:rPr>
              <a:t>: اعمال ممنوعیت برای برخی محصولات یکبار مصرف، اجباری کردن مصرف </a:t>
            </a:r>
            <a:r>
              <a:rPr lang="fa-IR" sz="2400" dirty="0" err="1">
                <a:cs typeface="B Nazanin" panose="00000400000000000000" pitchFamily="2" charset="-78"/>
              </a:rPr>
              <a:t>پلیمرهای</a:t>
            </a:r>
            <a:r>
              <a:rPr lang="fa-IR" sz="2400" dirty="0">
                <a:cs typeface="B Nazanin" panose="00000400000000000000" pitchFamily="2" charset="-78"/>
              </a:rPr>
              <a:t> زیست تخریب پذیر در تولید محصولات یکبار مصرف، ترغیب تبدیل </a:t>
            </a:r>
            <a:r>
              <a:rPr lang="fa-IR" sz="2400" dirty="0" err="1">
                <a:cs typeface="B Nazanin" panose="00000400000000000000" pitchFamily="2" charset="-78"/>
              </a:rPr>
              <a:t>پسماندهای</a:t>
            </a:r>
            <a:r>
              <a:rPr lang="fa-IR" sz="2400" dirty="0">
                <a:cs typeface="B Nazanin" panose="00000400000000000000" pitchFamily="2" charset="-78"/>
              </a:rPr>
              <a:t> آلی به کود</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توجه مصرف </a:t>
            </a:r>
            <a:r>
              <a:rPr lang="fa-IR" sz="2400" b="1" u="sng" dirty="0" err="1">
                <a:solidFill>
                  <a:srgbClr val="C00000"/>
                </a:solidFill>
                <a:cs typeface="B Nazanin" panose="00000400000000000000" pitchFamily="2" charset="-78"/>
              </a:rPr>
              <a:t>کنندگان</a:t>
            </a:r>
            <a:r>
              <a:rPr lang="fa-IR" sz="2400" b="1" u="sng" dirty="0">
                <a:solidFill>
                  <a:srgbClr val="C00000"/>
                </a:solidFill>
                <a:cs typeface="B Nazanin" panose="00000400000000000000" pitchFamily="2" charset="-78"/>
              </a:rPr>
              <a:t> به موضوعات زیست محیطی</a:t>
            </a:r>
            <a:r>
              <a:rPr lang="fa-IR" sz="2400" dirty="0">
                <a:cs typeface="B Nazanin" panose="00000400000000000000" pitchFamily="2" charset="-78"/>
              </a:rPr>
              <a:t>: ارتقاء آگاهی عمومی درباره اثرات </a:t>
            </a:r>
            <a:r>
              <a:rPr lang="fa-IR" sz="2400" dirty="0" err="1">
                <a:cs typeface="B Nazanin" panose="00000400000000000000" pitchFamily="2" charset="-78"/>
              </a:rPr>
              <a:t>پسماندهای</a:t>
            </a:r>
            <a:r>
              <a:rPr lang="fa-IR" sz="2400" dirty="0">
                <a:cs typeface="B Nazanin" panose="00000400000000000000" pitchFamily="2" charset="-78"/>
              </a:rPr>
              <a:t> پلاستیک بر آبهای سطحی مشوق مصرف </a:t>
            </a:r>
            <a:r>
              <a:rPr lang="fa-IR" sz="2400" dirty="0" err="1">
                <a:cs typeface="B Nazanin" panose="00000400000000000000" pitchFamily="2" charset="-78"/>
              </a:rPr>
              <a:t>کنندگان</a:t>
            </a:r>
            <a:r>
              <a:rPr lang="fa-IR" sz="2400" dirty="0">
                <a:cs typeface="B Nazanin" panose="00000400000000000000" pitchFamily="2" charset="-78"/>
              </a:rPr>
              <a:t> برای استفاده از </a:t>
            </a:r>
            <a:r>
              <a:rPr lang="fa-IR" sz="2400" dirty="0" err="1">
                <a:cs typeface="B Nazanin" panose="00000400000000000000" pitchFamily="2" charset="-78"/>
              </a:rPr>
              <a:t>پلیمرهای</a:t>
            </a:r>
            <a:r>
              <a:rPr lang="fa-IR" sz="2400" dirty="0">
                <a:cs typeface="B Nazanin" panose="00000400000000000000" pitchFamily="2" charset="-78"/>
              </a:rPr>
              <a:t> زیست تخریب پذیر در محصولات یکبار مصرف</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مشوق استفاده از </a:t>
            </a:r>
            <a:r>
              <a:rPr lang="fa-IR" sz="2400" b="1" u="sng" dirty="0" err="1">
                <a:solidFill>
                  <a:srgbClr val="C00000"/>
                </a:solidFill>
                <a:cs typeface="B Nazanin" panose="00000400000000000000" pitchFamily="2" charset="-78"/>
              </a:rPr>
              <a:t>پلیمرهای</a:t>
            </a:r>
            <a:r>
              <a:rPr lang="fa-IR" sz="2400" b="1" u="sng" dirty="0">
                <a:solidFill>
                  <a:srgbClr val="C00000"/>
                </a:solidFill>
                <a:cs typeface="B Nazanin" panose="00000400000000000000" pitchFamily="2" charset="-78"/>
              </a:rPr>
              <a:t> زیست پایه</a:t>
            </a:r>
            <a:r>
              <a:rPr lang="fa-IR" sz="2400" dirty="0">
                <a:cs typeface="B Nazanin" panose="00000400000000000000" pitchFamily="2" charset="-78"/>
              </a:rPr>
              <a:t>: تحریک رشد مصرف خصوصا در لوازم سرو غذا  و بسته بندی</a:t>
            </a:r>
          </a:p>
        </p:txBody>
      </p:sp>
      <p:sp>
        <p:nvSpPr>
          <p:cNvPr id="4" name="Title 1">
            <a:extLst>
              <a:ext uri="{FF2B5EF4-FFF2-40B4-BE49-F238E27FC236}">
                <a16:creationId xmlns:a16="http://schemas.microsoft.com/office/drawing/2014/main" id="{8C4DAEB2-8E71-C979-3C10-628EAA429BFE}"/>
              </a:ext>
            </a:extLst>
          </p:cNvPr>
          <p:cNvSpPr txBox="1">
            <a:spLocks/>
          </p:cNvSpPr>
          <p:nvPr/>
        </p:nvSpPr>
        <p:spPr>
          <a:xfrm>
            <a:off x="1274428" y="1413750"/>
            <a:ext cx="10515600" cy="7422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عوامل موثر بر رشد تولید </a:t>
            </a:r>
            <a:r>
              <a:rPr lang="fa-IR" sz="2800" b="1" dirty="0" err="1">
                <a:latin typeface="+mn-lt"/>
                <a:cs typeface="B Titr" panose="00000700000000000000" pitchFamily="2" charset="-78"/>
              </a:rPr>
              <a:t>پلیمرهای</a:t>
            </a:r>
            <a:r>
              <a:rPr lang="fa-IR" sz="2800" b="1" dirty="0">
                <a:latin typeface="+mn-lt"/>
                <a:cs typeface="B Titr" panose="00000700000000000000" pitchFamily="2" charset="-78"/>
              </a:rPr>
              <a:t> زیست تخریب پذیر</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218074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6835EBC-C9A8-14B5-D8A2-8979717E3B3F}"/>
              </a:ext>
            </a:extLst>
          </p:cNvPr>
          <p:cNvSpPr txBox="1">
            <a:spLocks/>
          </p:cNvSpPr>
          <p:nvPr/>
        </p:nvSpPr>
        <p:spPr>
          <a:xfrm>
            <a:off x="838200" y="2625024"/>
            <a:ext cx="10515600" cy="35619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6000" b="1" dirty="0">
                <a:latin typeface="+mn-lt"/>
                <a:cs typeface="B Titr" panose="00000700000000000000" pitchFamily="2" charset="-78"/>
              </a:rPr>
              <a:t>تولید و مصرف پلاستیک های</a:t>
            </a:r>
            <a:br>
              <a:rPr lang="fa-IR" sz="6000" b="1" dirty="0">
                <a:latin typeface="+mn-lt"/>
                <a:cs typeface="B Titr" panose="00000700000000000000" pitchFamily="2" charset="-78"/>
              </a:rPr>
            </a:br>
            <a:r>
              <a:rPr lang="fa-IR" sz="6000" b="1" dirty="0">
                <a:latin typeface="+mn-lt"/>
                <a:cs typeface="B Titr" panose="00000700000000000000" pitchFamily="2" charset="-78"/>
              </a:rPr>
              <a:t> زیست تخریب پذیر</a:t>
            </a:r>
            <a:endParaRPr lang="en-US" sz="6000" b="1" dirty="0">
              <a:latin typeface="+mn-lt"/>
              <a:cs typeface="B Titr" panose="00000700000000000000" pitchFamily="2" charset="-78"/>
            </a:endParaRPr>
          </a:p>
        </p:txBody>
      </p:sp>
    </p:spTree>
    <p:extLst>
      <p:ext uri="{BB962C8B-B14F-4D97-AF65-F5344CB8AC3E}">
        <p14:creationId xmlns:p14="http://schemas.microsoft.com/office/powerpoint/2010/main" val="2715679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6D20C9-7917-66D1-55DF-49DDD67B7C21}"/>
              </a:ext>
            </a:extLst>
          </p:cNvPr>
          <p:cNvSpPr txBox="1">
            <a:spLocks/>
          </p:cNvSpPr>
          <p:nvPr/>
        </p:nvSpPr>
        <p:spPr>
          <a:xfrm>
            <a:off x="598231" y="1985016"/>
            <a:ext cx="11258909" cy="455792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rPr>
              <a:t>زیرساخت های تبدیل به کود</a:t>
            </a:r>
            <a:r>
              <a:rPr lang="fa-IR" sz="2400" dirty="0"/>
              <a:t>: کاهش محدودیت های مراکز تبدیل </a:t>
            </a:r>
            <a:r>
              <a:rPr lang="fa-IR" sz="2400" dirty="0" err="1"/>
              <a:t>پسماند</a:t>
            </a:r>
            <a:r>
              <a:rPr lang="fa-IR" sz="2400" dirty="0"/>
              <a:t> به کود روی گستره بزرگتری از خوراک ها خصوصا </a:t>
            </a:r>
            <a:r>
              <a:rPr lang="fa-IR" sz="2400" dirty="0" err="1"/>
              <a:t>پلیمرهای</a:t>
            </a:r>
            <a:r>
              <a:rPr lang="fa-IR" sz="2400" dirty="0"/>
              <a:t> زیست تخریب پذیر</a:t>
            </a:r>
          </a:p>
          <a:p>
            <a:pPr algn="just" rtl="1"/>
            <a:endParaRPr lang="fa-IR" sz="2400" dirty="0"/>
          </a:p>
          <a:p>
            <a:pPr algn="just" rtl="1"/>
            <a:r>
              <a:rPr lang="fa-IR" sz="2400" b="1" u="sng" dirty="0">
                <a:solidFill>
                  <a:srgbClr val="C00000"/>
                </a:solidFill>
              </a:rPr>
              <a:t>بهبود فناوری</a:t>
            </a:r>
            <a:r>
              <a:rPr lang="fa-IR" sz="2400" dirty="0"/>
              <a:t>: ارتقاء کیفیت و </a:t>
            </a:r>
            <a:r>
              <a:rPr lang="fa-IR" sz="2400" dirty="0" err="1"/>
              <a:t>فرایندپذیری</a:t>
            </a:r>
            <a:r>
              <a:rPr lang="fa-IR" sz="2400" dirty="0"/>
              <a:t> </a:t>
            </a:r>
            <a:r>
              <a:rPr lang="fa-IR" sz="2400" dirty="0" err="1"/>
              <a:t>پلیمرهای</a:t>
            </a:r>
            <a:r>
              <a:rPr lang="fa-IR" sz="2400" dirty="0"/>
              <a:t> زیست تخریب پذیر عامل توسعه کاربرد آنها</a:t>
            </a:r>
          </a:p>
          <a:p>
            <a:pPr algn="just" rtl="1"/>
            <a:endParaRPr lang="fa-IR" sz="2400" dirty="0"/>
          </a:p>
          <a:p>
            <a:pPr algn="just" rtl="1"/>
            <a:r>
              <a:rPr lang="fa-IR" sz="2400" b="1" u="sng" dirty="0">
                <a:solidFill>
                  <a:srgbClr val="C00000"/>
                </a:solidFill>
              </a:rPr>
              <a:t>خوراک</a:t>
            </a:r>
            <a:r>
              <a:rPr lang="fa-IR" sz="2400" dirty="0"/>
              <a:t>: تمرکز بر خوراک تولید </a:t>
            </a:r>
            <a:r>
              <a:rPr lang="fa-IR" sz="2400" dirty="0" err="1"/>
              <a:t>پلیمرهای</a:t>
            </a:r>
            <a:r>
              <a:rPr lang="fa-IR" sz="2400" dirty="0"/>
              <a:t> زیست پایه که </a:t>
            </a:r>
            <a:r>
              <a:rPr lang="fa-IR" sz="2400" dirty="0" err="1"/>
              <a:t>بصورت</a:t>
            </a:r>
            <a:r>
              <a:rPr lang="fa-IR" sz="2400" dirty="0"/>
              <a:t> مشترک منابع غذایی انسان نیستند.</a:t>
            </a:r>
          </a:p>
          <a:p>
            <a:pPr algn="just" rtl="1"/>
            <a:endParaRPr lang="fa-IR" sz="2400" dirty="0"/>
          </a:p>
          <a:p>
            <a:pPr algn="just" rtl="1"/>
            <a:r>
              <a:rPr lang="fa-IR" sz="2400" dirty="0"/>
              <a:t> </a:t>
            </a:r>
            <a:r>
              <a:rPr lang="fa-IR" sz="2400" b="1" u="sng" dirty="0" err="1">
                <a:solidFill>
                  <a:srgbClr val="C00000"/>
                </a:solidFill>
              </a:rPr>
              <a:t>تأییدیه</a:t>
            </a:r>
            <a:r>
              <a:rPr lang="fa-IR" sz="2400" b="1" u="sng" dirty="0">
                <a:solidFill>
                  <a:srgbClr val="C00000"/>
                </a:solidFill>
              </a:rPr>
              <a:t> ها</a:t>
            </a:r>
            <a:r>
              <a:rPr lang="fa-IR" sz="2400" dirty="0"/>
              <a:t>: تقویت تدوین استانداردها و </a:t>
            </a:r>
            <a:r>
              <a:rPr lang="fa-IR" sz="2400" dirty="0" err="1"/>
              <a:t>تأییده</a:t>
            </a:r>
            <a:r>
              <a:rPr lang="fa-IR" sz="2400" dirty="0"/>
              <a:t> های مرتبط با </a:t>
            </a:r>
            <a:r>
              <a:rPr lang="fa-IR" sz="2400" dirty="0" err="1"/>
              <a:t>پلیمرهای</a:t>
            </a:r>
            <a:r>
              <a:rPr lang="fa-IR" sz="2400" dirty="0"/>
              <a:t> زیست تخریب پذیر و محصولات تولید شده از آنها</a:t>
            </a:r>
          </a:p>
          <a:p>
            <a:pPr algn="just" rtl="1"/>
            <a:endParaRPr lang="fa-IR" sz="2400" dirty="0"/>
          </a:p>
          <a:p>
            <a:pPr algn="just" rtl="1"/>
            <a:r>
              <a:rPr lang="fa-IR" sz="2400" b="1" dirty="0">
                <a:solidFill>
                  <a:srgbClr val="FF0000"/>
                </a:solidFill>
              </a:rPr>
              <a:t>سوال: </a:t>
            </a:r>
            <a:r>
              <a:rPr lang="fa-IR" sz="2400" b="1" dirty="0" err="1">
                <a:solidFill>
                  <a:srgbClr val="FF0000"/>
                </a:solidFill>
              </a:rPr>
              <a:t>چرادر</a:t>
            </a:r>
            <a:r>
              <a:rPr lang="fa-IR" sz="2400" b="1" dirty="0">
                <a:solidFill>
                  <a:srgbClr val="FF0000"/>
                </a:solidFill>
              </a:rPr>
              <a:t> کشورهای توسعه یافته </a:t>
            </a:r>
            <a:r>
              <a:rPr lang="en-US" sz="2400" b="1" dirty="0">
                <a:solidFill>
                  <a:srgbClr val="FF0000"/>
                </a:solidFill>
              </a:rPr>
              <a:t>PP</a:t>
            </a:r>
            <a:r>
              <a:rPr lang="fa-IR" sz="2400" b="1" dirty="0">
                <a:solidFill>
                  <a:srgbClr val="FF0000"/>
                </a:solidFill>
              </a:rPr>
              <a:t> و </a:t>
            </a:r>
            <a:r>
              <a:rPr lang="en-US" sz="2400" b="1" dirty="0">
                <a:solidFill>
                  <a:srgbClr val="FF0000"/>
                </a:solidFill>
              </a:rPr>
              <a:t>PET</a:t>
            </a:r>
            <a:r>
              <a:rPr lang="fa-IR" sz="2400" b="1" dirty="0">
                <a:solidFill>
                  <a:srgbClr val="FF0000"/>
                </a:solidFill>
              </a:rPr>
              <a:t> </a:t>
            </a:r>
            <a:r>
              <a:rPr lang="fa-IR" sz="2400" b="1" dirty="0" err="1">
                <a:solidFill>
                  <a:srgbClr val="FF0000"/>
                </a:solidFill>
              </a:rPr>
              <a:t>بازیافتی</a:t>
            </a:r>
            <a:r>
              <a:rPr lang="fa-IR" sz="2400" b="1" dirty="0">
                <a:solidFill>
                  <a:srgbClr val="FF0000"/>
                </a:solidFill>
              </a:rPr>
              <a:t> در مقایسه با انواع نو (دست اول) آنها </a:t>
            </a:r>
            <a:r>
              <a:rPr lang="fa-IR" sz="2400" b="1" dirty="0" err="1">
                <a:solidFill>
                  <a:srgbClr val="FF0000"/>
                </a:solidFill>
              </a:rPr>
              <a:t>گرانترند</a:t>
            </a:r>
            <a:r>
              <a:rPr lang="fa-IR" sz="2400" b="1" dirty="0">
                <a:solidFill>
                  <a:srgbClr val="FF0000"/>
                </a:solidFill>
              </a:rPr>
              <a:t>؟</a:t>
            </a:r>
          </a:p>
        </p:txBody>
      </p:sp>
      <p:sp>
        <p:nvSpPr>
          <p:cNvPr id="4" name="Title 1">
            <a:extLst>
              <a:ext uri="{FF2B5EF4-FFF2-40B4-BE49-F238E27FC236}">
                <a16:creationId xmlns:a16="http://schemas.microsoft.com/office/drawing/2014/main" id="{1B71080E-4FCF-03F3-0471-5069CB280A50}"/>
              </a:ext>
            </a:extLst>
          </p:cNvPr>
          <p:cNvSpPr txBox="1">
            <a:spLocks/>
          </p:cNvSpPr>
          <p:nvPr/>
        </p:nvSpPr>
        <p:spPr>
          <a:xfrm>
            <a:off x="1341540" y="1322234"/>
            <a:ext cx="10515600" cy="5273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rPr>
              <a:t>عوامل موثر بر رشد تولید </a:t>
            </a:r>
            <a:r>
              <a:rPr lang="fa-IR" sz="2800" b="1" dirty="0" err="1">
                <a:latin typeface="+mn-lt"/>
              </a:rPr>
              <a:t>پلیمرهای</a:t>
            </a:r>
            <a:r>
              <a:rPr lang="fa-IR" sz="2800" b="1" dirty="0">
                <a:latin typeface="+mn-lt"/>
              </a:rPr>
              <a:t> زیست تخریب پذیر-ادامه</a:t>
            </a:r>
            <a:endParaRPr lang="en-US" sz="2800" b="1" dirty="0">
              <a:latin typeface="+mn-lt"/>
            </a:endParaRPr>
          </a:p>
        </p:txBody>
      </p:sp>
    </p:spTree>
    <p:extLst>
      <p:ext uri="{BB962C8B-B14F-4D97-AF65-F5344CB8AC3E}">
        <p14:creationId xmlns:p14="http://schemas.microsoft.com/office/powerpoint/2010/main" val="173031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Content Placeholder 2">
            <a:extLst>
              <a:ext uri="{FF2B5EF4-FFF2-40B4-BE49-F238E27FC236}">
                <a16:creationId xmlns:a16="http://schemas.microsoft.com/office/drawing/2014/main" id="{E1B841CD-6854-13AA-6381-D5FBF2440BCF}"/>
              </a:ext>
            </a:extLst>
          </p:cNvPr>
          <p:cNvSpPr txBox="1">
            <a:spLocks/>
          </p:cNvSpPr>
          <p:nvPr/>
        </p:nvSpPr>
        <p:spPr>
          <a:xfrm>
            <a:off x="5103593" y="1912690"/>
            <a:ext cx="6747294" cy="45204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dirty="0">
                <a:cs typeface="B Nazanin" panose="00000400000000000000" pitchFamily="2" charset="-78"/>
              </a:rPr>
              <a:t>در سال 2020 مقدار مصرف : کمتر از یک میلیون تن</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 سال 2025 مقدار مصرف : نزدیک به 3 میلیون تن</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ظرفیت کاربردهای فیلم و ورق پلی </a:t>
            </a:r>
            <a:r>
              <a:rPr lang="fa-IR" sz="2400" dirty="0" err="1">
                <a:cs typeface="B Nazanin" panose="00000400000000000000" pitchFamily="2" charset="-78"/>
              </a:rPr>
              <a:t>الفین</a:t>
            </a:r>
            <a:r>
              <a:rPr lang="fa-IR" sz="2400" dirty="0">
                <a:cs typeface="B Nazanin" panose="00000400000000000000" pitchFamily="2" charset="-78"/>
              </a:rPr>
              <a:t> ها</a:t>
            </a:r>
          </a:p>
          <a:p>
            <a:pPr lvl="1" algn="just" rtl="1"/>
            <a:r>
              <a:rPr lang="fa-IR" sz="2000" dirty="0">
                <a:cs typeface="B Nazanin" panose="00000400000000000000" pitchFamily="2" charset="-78"/>
              </a:rPr>
              <a:t>77 میلیون تن در سال 2020 </a:t>
            </a:r>
          </a:p>
          <a:p>
            <a:pPr lvl="1" algn="just" rtl="1"/>
            <a:r>
              <a:rPr lang="fa-IR" sz="2000" dirty="0">
                <a:cs typeface="B Nazanin" panose="00000400000000000000" pitchFamily="2" charset="-78"/>
              </a:rPr>
              <a:t>94 میلیون تن در سال 2025</a:t>
            </a:r>
          </a:p>
          <a:p>
            <a:pPr lvl="1" algn="just" rtl="1"/>
            <a:endParaRPr lang="fa-IR" sz="2000" dirty="0">
              <a:cs typeface="B Nazanin" panose="00000400000000000000" pitchFamily="2" charset="-78"/>
            </a:endParaRPr>
          </a:p>
          <a:p>
            <a:pPr algn="just" rtl="1"/>
            <a:r>
              <a:rPr lang="fa-IR" sz="2400" dirty="0">
                <a:cs typeface="B Nazanin" panose="00000400000000000000" pitchFamily="2" charset="-78"/>
              </a:rPr>
              <a:t>بنابراین مقدار مصرف </a:t>
            </a:r>
            <a:r>
              <a:rPr lang="fa-IR" sz="2400" dirty="0" err="1">
                <a:cs typeface="B Nazanin" panose="00000400000000000000" pitchFamily="2" charset="-78"/>
              </a:rPr>
              <a:t>پلیمرهای</a:t>
            </a:r>
            <a:r>
              <a:rPr lang="fa-IR" sz="2400" dirty="0">
                <a:cs typeface="B Nazanin" panose="00000400000000000000" pitchFamily="2" charset="-78"/>
              </a:rPr>
              <a:t> زیست تخریب پذیر</a:t>
            </a:r>
          </a:p>
          <a:p>
            <a:pPr lvl="1" algn="just" rtl="1"/>
            <a:r>
              <a:rPr lang="fa-IR" sz="2000" dirty="0">
                <a:cs typeface="B Nazanin" panose="00000400000000000000" pitchFamily="2" charset="-78"/>
              </a:rPr>
              <a:t>در سال 2020 معادل 1.3 درصد </a:t>
            </a:r>
            <a:r>
              <a:rPr lang="fa-IR" sz="2000" dirty="0" err="1">
                <a:cs typeface="B Nazanin" panose="00000400000000000000" pitchFamily="2" charset="-78"/>
              </a:rPr>
              <a:t>پلیمرهای</a:t>
            </a:r>
            <a:r>
              <a:rPr lang="fa-IR" sz="2000" dirty="0">
                <a:cs typeface="B Nazanin" panose="00000400000000000000" pitchFamily="2" charset="-78"/>
              </a:rPr>
              <a:t> تجاری</a:t>
            </a:r>
          </a:p>
          <a:p>
            <a:pPr lvl="1" algn="just" rtl="1"/>
            <a:r>
              <a:rPr lang="fa-IR" sz="2000" dirty="0">
                <a:cs typeface="B Nazanin" panose="00000400000000000000" pitchFamily="2" charset="-78"/>
              </a:rPr>
              <a:t>در سال 2025 معادل 3 درصد </a:t>
            </a:r>
            <a:r>
              <a:rPr lang="fa-IR" sz="2000" dirty="0" err="1">
                <a:cs typeface="B Nazanin" panose="00000400000000000000" pitchFamily="2" charset="-78"/>
              </a:rPr>
              <a:t>پلیمریهای</a:t>
            </a:r>
            <a:r>
              <a:rPr lang="fa-IR" sz="2000" dirty="0">
                <a:cs typeface="B Nazanin" panose="00000400000000000000" pitchFamily="2" charset="-78"/>
              </a:rPr>
              <a:t> تجاری </a:t>
            </a:r>
          </a:p>
          <a:p>
            <a:pPr marL="457200" lvl="1" indent="0" algn="just" rtl="1">
              <a:buFont typeface="Arial" panose="020B0604020202020204" pitchFamily="34" charset="0"/>
              <a:buNone/>
            </a:pPr>
            <a:endParaRPr lang="en-US" sz="2000" dirty="0">
              <a:cs typeface="B Nazanin" panose="00000400000000000000" pitchFamily="2" charset="-78"/>
            </a:endParaRPr>
          </a:p>
        </p:txBody>
      </p:sp>
      <p:sp>
        <p:nvSpPr>
          <p:cNvPr id="4" name="Title 1">
            <a:extLst>
              <a:ext uri="{FF2B5EF4-FFF2-40B4-BE49-F238E27FC236}">
                <a16:creationId xmlns:a16="http://schemas.microsoft.com/office/drawing/2014/main" id="{C3889222-4420-65A7-7883-348CB9FC28ED}"/>
              </a:ext>
            </a:extLst>
          </p:cNvPr>
          <p:cNvSpPr txBox="1">
            <a:spLocks/>
          </p:cNvSpPr>
          <p:nvPr/>
        </p:nvSpPr>
        <p:spPr>
          <a:xfrm>
            <a:off x="1324102" y="1346637"/>
            <a:ext cx="10515600" cy="5660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ظرفیت فعلی و آتی مصرف پلاستیک های زیست تخریب پذیر</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128472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Content Placeholder 2">
            <a:extLst>
              <a:ext uri="{FF2B5EF4-FFF2-40B4-BE49-F238E27FC236}">
                <a16:creationId xmlns:a16="http://schemas.microsoft.com/office/drawing/2014/main" id="{53B60B58-D8C6-E491-8891-168D2D837EE1}"/>
              </a:ext>
            </a:extLst>
          </p:cNvPr>
          <p:cNvSpPr txBox="1">
            <a:spLocks/>
          </p:cNvSpPr>
          <p:nvPr/>
        </p:nvSpPr>
        <p:spPr>
          <a:xfrm>
            <a:off x="5095204" y="2011134"/>
            <a:ext cx="6747294" cy="438127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dirty="0">
                <a:cs typeface="B Nazanin" panose="00000400000000000000" pitchFamily="2" charset="-78"/>
              </a:rPr>
              <a:t>95 درصد </a:t>
            </a:r>
            <a:r>
              <a:rPr lang="fa-IR" sz="2400" dirty="0" err="1">
                <a:cs typeface="B Nazanin" panose="00000400000000000000" pitchFamily="2" charset="-78"/>
              </a:rPr>
              <a:t>پلیمرهای</a:t>
            </a:r>
            <a:r>
              <a:rPr lang="fa-IR" sz="2400" dirty="0">
                <a:cs typeface="B Nazanin" panose="00000400000000000000" pitchFamily="2" charset="-78"/>
              </a:rPr>
              <a:t> زیست تخریب پذیر شامل دو دسته </a:t>
            </a:r>
            <a:r>
              <a:rPr lang="en-US" sz="2400" dirty="0">
                <a:cs typeface="B Nazanin" panose="00000400000000000000" pitchFamily="2" charset="-78"/>
              </a:rPr>
              <a:t>PLA</a:t>
            </a:r>
            <a:r>
              <a:rPr lang="fa-IR" sz="2400" dirty="0">
                <a:cs typeface="B Nazanin" panose="00000400000000000000" pitchFamily="2" charset="-78"/>
              </a:rPr>
              <a:t> و آمیزه های حاوی آن، و آمیزه های نشاسته است.</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5 درصد باقیمانده شامل </a:t>
            </a:r>
            <a:r>
              <a:rPr lang="en-US" sz="2400" dirty="0">
                <a:cs typeface="B Nazanin" panose="00000400000000000000" pitchFamily="2" charset="-78"/>
              </a:rPr>
              <a:t>PBS</a:t>
            </a:r>
            <a:r>
              <a:rPr lang="fa-IR" sz="2400" dirty="0">
                <a:cs typeface="B Nazanin" panose="00000400000000000000" pitchFamily="2" charset="-78"/>
              </a:rPr>
              <a:t>، </a:t>
            </a:r>
            <a:r>
              <a:rPr lang="en-US" sz="2400" dirty="0">
                <a:cs typeface="B Nazanin" panose="00000400000000000000" pitchFamily="2" charset="-78"/>
              </a:rPr>
              <a:t>PCL</a:t>
            </a:r>
            <a:r>
              <a:rPr lang="fa-IR" sz="2400" dirty="0">
                <a:cs typeface="B Nazanin" panose="00000400000000000000" pitchFamily="2" charset="-78"/>
              </a:rPr>
              <a:t>، دی استات </a:t>
            </a:r>
            <a:r>
              <a:rPr lang="fa-IR" sz="2400" dirty="0" err="1">
                <a:cs typeface="B Nazanin" panose="00000400000000000000" pitchFamily="2" charset="-78"/>
              </a:rPr>
              <a:t>سلولز</a:t>
            </a:r>
            <a:r>
              <a:rPr lang="fa-IR" sz="2400" dirty="0">
                <a:cs typeface="B Nazanin" panose="00000400000000000000" pitchFamily="2" charset="-78"/>
              </a:rPr>
              <a:t>، </a:t>
            </a:r>
            <a:r>
              <a:rPr lang="en-US" sz="2400" dirty="0">
                <a:cs typeface="B Nazanin" panose="00000400000000000000" pitchFamily="2" charset="-78"/>
              </a:rPr>
              <a:t>PGA</a:t>
            </a:r>
            <a:r>
              <a:rPr lang="fa-IR" sz="2400" dirty="0">
                <a:cs typeface="B Nazanin" panose="00000400000000000000" pitchFamily="2" charset="-78"/>
              </a:rPr>
              <a:t> و </a:t>
            </a:r>
            <a:r>
              <a:rPr lang="en-US" sz="2400" dirty="0">
                <a:cs typeface="B Nazanin" panose="00000400000000000000" pitchFamily="2" charset="-78"/>
              </a:rPr>
              <a:t>PHB</a:t>
            </a:r>
            <a:r>
              <a:rPr lang="fa-IR" sz="2400" dirty="0">
                <a:cs typeface="B Nazanin" panose="00000400000000000000" pitchFamily="2" charset="-78"/>
              </a:rPr>
              <a:t> است.</a:t>
            </a:r>
          </a:p>
          <a:p>
            <a:pPr algn="just" rtl="1"/>
            <a:endParaRPr lang="fa-IR" sz="2400" dirty="0">
              <a:cs typeface="B Nazanin" panose="00000400000000000000" pitchFamily="2" charset="-78"/>
            </a:endParaRPr>
          </a:p>
          <a:p>
            <a:pPr algn="just" rtl="1"/>
            <a:r>
              <a:rPr lang="en-US" sz="2400" dirty="0">
                <a:cs typeface="B Nazanin" panose="00000400000000000000" pitchFamily="2" charset="-78"/>
              </a:rPr>
              <a:t>PBAT</a:t>
            </a:r>
            <a:r>
              <a:rPr lang="fa-IR" sz="2400" dirty="0">
                <a:cs typeface="B Nazanin" panose="00000400000000000000" pitchFamily="2" charset="-78"/>
              </a:rPr>
              <a:t> و </a:t>
            </a:r>
            <a:r>
              <a:rPr lang="en-US" sz="2400" dirty="0">
                <a:cs typeface="B Nazanin" panose="00000400000000000000" pitchFamily="2" charset="-78"/>
              </a:rPr>
              <a:t>PBST</a:t>
            </a:r>
            <a:r>
              <a:rPr lang="fa-IR" sz="2400" dirty="0">
                <a:cs typeface="B Nazanin" panose="00000400000000000000" pitchFamily="2" charset="-78"/>
              </a:rPr>
              <a:t> معمولا در ترکیب با </a:t>
            </a:r>
            <a:r>
              <a:rPr lang="en-US" sz="2400" dirty="0">
                <a:cs typeface="B Nazanin" panose="00000400000000000000" pitchFamily="2" charset="-78"/>
              </a:rPr>
              <a:t>PLA</a:t>
            </a:r>
            <a:r>
              <a:rPr lang="fa-IR" sz="2400" dirty="0">
                <a:cs typeface="B Nazanin" panose="00000400000000000000" pitchFamily="2" charset="-78"/>
              </a:rPr>
              <a:t> و نشاسته بوده و لذا در زمره 95 درصد بالا قرار می گیرند.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در اروپای غربی و آسیای شمال شرقی آمیزه های نشاسته و در آمریکای شمالی آمیزه های </a:t>
            </a:r>
            <a:r>
              <a:rPr lang="en-US" sz="2400" dirty="0">
                <a:cs typeface="B Nazanin" panose="00000400000000000000" pitchFamily="2" charset="-78"/>
              </a:rPr>
              <a:t>PLA</a:t>
            </a:r>
            <a:r>
              <a:rPr lang="fa-IR" sz="2400" dirty="0">
                <a:cs typeface="B Nazanin" panose="00000400000000000000" pitchFamily="2" charset="-78"/>
              </a:rPr>
              <a:t> مصرف غالب </a:t>
            </a:r>
            <a:r>
              <a:rPr lang="fa-IR" sz="2400" dirty="0" err="1">
                <a:cs typeface="B Nazanin" panose="00000400000000000000" pitchFamily="2" charset="-78"/>
              </a:rPr>
              <a:t>پلیمرهای</a:t>
            </a:r>
            <a:r>
              <a:rPr lang="fa-IR" sz="2400" dirty="0">
                <a:cs typeface="B Nazanin" panose="00000400000000000000" pitchFamily="2" charset="-78"/>
              </a:rPr>
              <a:t> زیست تخریب پذیر هستند.</a:t>
            </a:r>
          </a:p>
          <a:p>
            <a:pPr marL="457200" lvl="1" indent="0" algn="just" rtl="1">
              <a:buFont typeface="Arial" panose="020B0604020202020204" pitchFamily="34" charset="0"/>
              <a:buNone/>
            </a:pPr>
            <a:endParaRPr lang="en-US" sz="2000" dirty="0">
              <a:cs typeface="B Nazanin" panose="00000400000000000000" pitchFamily="2" charset="-78"/>
            </a:endParaRPr>
          </a:p>
        </p:txBody>
      </p:sp>
      <p:sp>
        <p:nvSpPr>
          <p:cNvPr id="4" name="Title 1">
            <a:extLst>
              <a:ext uri="{FF2B5EF4-FFF2-40B4-BE49-F238E27FC236}">
                <a16:creationId xmlns:a16="http://schemas.microsoft.com/office/drawing/2014/main" id="{224363CD-0414-3036-ECB1-88966DDD10B3}"/>
              </a:ext>
            </a:extLst>
          </p:cNvPr>
          <p:cNvSpPr txBox="1">
            <a:spLocks/>
          </p:cNvSpPr>
          <p:nvPr/>
        </p:nvSpPr>
        <p:spPr>
          <a:xfrm>
            <a:off x="1362523" y="1413750"/>
            <a:ext cx="10515600" cy="7817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مصرف </a:t>
            </a:r>
            <a:r>
              <a:rPr lang="fa-IR" sz="2800" b="1" dirty="0" err="1">
                <a:latin typeface="+mn-lt"/>
                <a:cs typeface="B Titr" panose="00000700000000000000" pitchFamily="2" charset="-78"/>
              </a:rPr>
              <a:t>پلیمرهای</a:t>
            </a:r>
            <a:r>
              <a:rPr lang="fa-IR" sz="2800" b="1" dirty="0">
                <a:latin typeface="+mn-lt"/>
                <a:cs typeface="B Titr" panose="00000700000000000000" pitchFamily="2" charset="-78"/>
              </a:rPr>
              <a:t> زیست تخریب پذیر بر حسب نوع و منطقه</a:t>
            </a:r>
            <a:endParaRPr lang="en-US" sz="2800" b="1" dirty="0">
              <a:latin typeface="+mn-lt"/>
              <a:cs typeface="B Titr" panose="00000700000000000000" pitchFamily="2" charset="-78"/>
            </a:endParaRPr>
          </a:p>
        </p:txBody>
      </p:sp>
      <p:pic>
        <p:nvPicPr>
          <p:cNvPr id="5" name="Picture 4">
            <a:extLst>
              <a:ext uri="{FF2B5EF4-FFF2-40B4-BE49-F238E27FC236}">
                <a16:creationId xmlns:a16="http://schemas.microsoft.com/office/drawing/2014/main" id="{3F5978D2-9F45-F3F6-14B3-C5F222E13A95}"/>
              </a:ext>
            </a:extLst>
          </p:cNvPr>
          <p:cNvPicPr>
            <a:picLocks noChangeAspect="1"/>
          </p:cNvPicPr>
          <p:nvPr/>
        </p:nvPicPr>
        <p:blipFill>
          <a:blip r:embed="rId3"/>
          <a:stretch>
            <a:fillRect/>
          </a:stretch>
        </p:blipFill>
        <p:spPr>
          <a:xfrm>
            <a:off x="31222" y="422698"/>
            <a:ext cx="3689818" cy="2763841"/>
          </a:xfrm>
          <a:prstGeom prst="rect">
            <a:avLst/>
          </a:prstGeom>
        </p:spPr>
      </p:pic>
      <p:pic>
        <p:nvPicPr>
          <p:cNvPr id="6" name="Picture 5">
            <a:extLst>
              <a:ext uri="{FF2B5EF4-FFF2-40B4-BE49-F238E27FC236}">
                <a16:creationId xmlns:a16="http://schemas.microsoft.com/office/drawing/2014/main" id="{F67FCAB5-871B-5459-ECFD-A7FB5F6927AA}"/>
              </a:ext>
            </a:extLst>
          </p:cNvPr>
          <p:cNvPicPr>
            <a:picLocks noChangeAspect="1"/>
          </p:cNvPicPr>
          <p:nvPr/>
        </p:nvPicPr>
        <p:blipFill>
          <a:blip r:embed="rId4"/>
          <a:stretch>
            <a:fillRect/>
          </a:stretch>
        </p:blipFill>
        <p:spPr>
          <a:xfrm>
            <a:off x="31222" y="3474553"/>
            <a:ext cx="3689818" cy="2928718"/>
          </a:xfrm>
          <a:prstGeom prst="rect">
            <a:avLst/>
          </a:prstGeom>
        </p:spPr>
      </p:pic>
    </p:spTree>
    <p:extLst>
      <p:ext uri="{BB962C8B-B14F-4D97-AF65-F5344CB8AC3E}">
        <p14:creationId xmlns:p14="http://schemas.microsoft.com/office/powerpoint/2010/main" val="2803132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A12D1A-FFF1-0D11-D5CA-53DFB5443777}"/>
              </a:ext>
            </a:extLst>
          </p:cNvPr>
          <p:cNvSpPr txBox="1">
            <a:spLocks/>
          </p:cNvSpPr>
          <p:nvPr/>
        </p:nvSpPr>
        <p:spPr>
          <a:xfrm>
            <a:off x="623397" y="2379298"/>
            <a:ext cx="11258909"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dirty="0">
                <a:cs typeface="B Nazanin" panose="00000400000000000000" pitchFamily="2" charset="-78"/>
              </a:rPr>
              <a:t>بازار اصلی</a:t>
            </a:r>
            <a:r>
              <a:rPr lang="fa-IR" sz="2400" dirty="0">
                <a:cs typeface="B Nazanin" panose="00000400000000000000" pitchFamily="2" charset="-78"/>
              </a:rPr>
              <a:t>: تولید بسته بندی مواد غذایی، کارد و چنگال</a:t>
            </a:r>
          </a:p>
          <a:p>
            <a:pPr marL="0" indent="0" algn="just" rtl="1">
              <a:buFont typeface="Arial" panose="020B0604020202020204" pitchFamily="34" charset="0"/>
              <a:buNone/>
            </a:pPr>
            <a:r>
              <a:rPr lang="fa-IR" sz="2400" dirty="0">
                <a:cs typeface="B Nazanin" panose="00000400000000000000" pitchFamily="2" charset="-78"/>
              </a:rPr>
              <a:t> و انواع کیسه.</a:t>
            </a:r>
          </a:p>
          <a:p>
            <a:pPr algn="just" rtl="1"/>
            <a:r>
              <a:rPr lang="fa-IR" sz="2400" dirty="0">
                <a:cs typeface="B Nazanin" panose="00000400000000000000" pitchFamily="2" charset="-78"/>
              </a:rPr>
              <a:t>محدودیت های اعمال شده برای کیسه های پلاستیکی خرید </a:t>
            </a:r>
          </a:p>
          <a:p>
            <a:pPr marL="0" indent="0" algn="just" rtl="1">
              <a:buFont typeface="Arial" panose="020B0604020202020204" pitchFamily="34" charset="0"/>
              <a:buNone/>
            </a:pPr>
            <a:r>
              <a:rPr lang="fa-IR" sz="2400" dirty="0">
                <a:cs typeface="B Nazanin" panose="00000400000000000000" pitchFamily="2" charset="-78"/>
              </a:rPr>
              <a:t>محرک اصلی رشد این بازار.</a:t>
            </a:r>
          </a:p>
          <a:p>
            <a:pPr algn="just" rtl="1"/>
            <a:r>
              <a:rPr lang="fa-IR" sz="2400" b="1" dirty="0">
                <a:cs typeface="B Nazanin" panose="00000400000000000000" pitchFamily="2" charset="-78"/>
              </a:rPr>
              <a:t>دومین بازار مهم</a:t>
            </a:r>
            <a:r>
              <a:rPr lang="fa-IR" sz="2400" dirty="0">
                <a:cs typeface="B Nazanin" panose="00000400000000000000" pitchFamily="2" charset="-78"/>
              </a:rPr>
              <a:t>:  کیسه های کود خصوصا در اروپای غربی </a:t>
            </a:r>
          </a:p>
          <a:p>
            <a:pPr marL="0" indent="0" algn="just" rtl="1">
              <a:buFont typeface="Arial" panose="020B0604020202020204" pitchFamily="34" charset="0"/>
              <a:buNone/>
            </a:pPr>
            <a:r>
              <a:rPr lang="fa-IR" sz="2400" dirty="0">
                <a:cs typeface="B Nazanin" panose="00000400000000000000" pitchFamily="2" charset="-78"/>
              </a:rPr>
              <a:t>جهت کاهش سهم دفن پسماندهای آلی.</a:t>
            </a:r>
          </a:p>
          <a:p>
            <a:pPr algn="just" rtl="1"/>
            <a:r>
              <a:rPr lang="fa-IR" sz="2400" b="1" dirty="0">
                <a:cs typeface="B Nazanin" panose="00000400000000000000" pitchFamily="2" charset="-78"/>
              </a:rPr>
              <a:t>سومین کاربرد بزرگ</a:t>
            </a:r>
            <a:r>
              <a:rPr lang="fa-IR" sz="2400" dirty="0">
                <a:cs typeface="B Nazanin" panose="00000400000000000000" pitchFamily="2" charset="-78"/>
              </a:rPr>
              <a:t>: کاربردهای کشاورزی و باغذاری.</a:t>
            </a:r>
          </a:p>
          <a:p>
            <a:pPr algn="just" rtl="1"/>
            <a:r>
              <a:rPr lang="fa-IR" sz="2400" b="1" dirty="0">
                <a:cs typeface="B Nazanin" panose="00000400000000000000" pitchFamily="2" charset="-78"/>
              </a:rPr>
              <a:t>کاربرد فوم </a:t>
            </a:r>
            <a:r>
              <a:rPr lang="fa-IR" sz="2400" dirty="0">
                <a:cs typeface="B Nazanin" panose="00000400000000000000" pitchFamily="2" charset="-78"/>
              </a:rPr>
              <a:t>در برخی مناطق مثل آمریکای شمالی و اروپای غربی مهم و در سایر مناطق کوچک است.</a:t>
            </a:r>
          </a:p>
          <a:p>
            <a:pPr algn="just" rtl="1"/>
            <a:r>
              <a:rPr lang="fa-IR" sz="2400" b="1" dirty="0">
                <a:cs typeface="B Nazanin" panose="00000400000000000000" pitchFamily="2" charset="-78"/>
              </a:rPr>
              <a:t>بازارهای با احجام کوچک</a:t>
            </a:r>
            <a:r>
              <a:rPr lang="fa-IR" sz="2400" dirty="0">
                <a:cs typeface="B Nazanin" panose="00000400000000000000" pitchFamily="2" charset="-78"/>
              </a:rPr>
              <a:t>: پوشش دهی کاغذ، منسوجات نبافته، ابزاراهای جراحی قابل جذب در بدن، کاربرد اکتشاف و استخراج نفت و چاپ سه بعدی </a:t>
            </a:r>
          </a:p>
        </p:txBody>
      </p:sp>
      <p:sp>
        <p:nvSpPr>
          <p:cNvPr id="4" name="Title 1">
            <a:extLst>
              <a:ext uri="{FF2B5EF4-FFF2-40B4-BE49-F238E27FC236}">
                <a16:creationId xmlns:a16="http://schemas.microsoft.com/office/drawing/2014/main" id="{FEA76A9F-86E9-1D7C-152A-078B6F0F09F5}"/>
              </a:ext>
            </a:extLst>
          </p:cNvPr>
          <p:cNvSpPr txBox="1">
            <a:spLocks/>
          </p:cNvSpPr>
          <p:nvPr/>
        </p:nvSpPr>
        <p:spPr>
          <a:xfrm>
            <a:off x="1362523" y="1585120"/>
            <a:ext cx="10515600" cy="5273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کاربردهای </a:t>
            </a:r>
            <a:r>
              <a:rPr lang="fa-IR" sz="2800" b="1" dirty="0" err="1">
                <a:latin typeface="+mn-lt"/>
                <a:cs typeface="B Titr" panose="00000700000000000000" pitchFamily="2" charset="-78"/>
              </a:rPr>
              <a:t>پلیمرهای</a:t>
            </a:r>
            <a:r>
              <a:rPr lang="fa-IR" sz="2800" b="1" dirty="0">
                <a:latin typeface="+mn-lt"/>
                <a:cs typeface="B Titr" panose="00000700000000000000" pitchFamily="2" charset="-78"/>
              </a:rPr>
              <a:t> زیست تخریب پذیر تجاری</a:t>
            </a:r>
            <a:endParaRPr lang="en-US" sz="2800" b="1" dirty="0">
              <a:latin typeface="+mn-lt"/>
              <a:cs typeface="B Titr" panose="00000700000000000000" pitchFamily="2" charset="-78"/>
            </a:endParaRPr>
          </a:p>
        </p:txBody>
      </p:sp>
      <p:pic>
        <p:nvPicPr>
          <p:cNvPr id="5" name="Picture 4">
            <a:extLst>
              <a:ext uri="{FF2B5EF4-FFF2-40B4-BE49-F238E27FC236}">
                <a16:creationId xmlns:a16="http://schemas.microsoft.com/office/drawing/2014/main" id="{641873A0-4406-9118-C88D-9A24C54E9EC3}"/>
              </a:ext>
            </a:extLst>
          </p:cNvPr>
          <p:cNvPicPr>
            <a:picLocks noChangeAspect="1"/>
          </p:cNvPicPr>
          <p:nvPr/>
        </p:nvPicPr>
        <p:blipFill>
          <a:blip r:embed="rId2"/>
          <a:stretch>
            <a:fillRect/>
          </a:stretch>
        </p:blipFill>
        <p:spPr>
          <a:xfrm>
            <a:off x="919295" y="1585120"/>
            <a:ext cx="4245928" cy="3284707"/>
          </a:xfrm>
          <a:prstGeom prst="rect">
            <a:avLst/>
          </a:prstGeom>
        </p:spPr>
      </p:pic>
    </p:spTree>
    <p:extLst>
      <p:ext uri="{BB962C8B-B14F-4D97-AF65-F5344CB8AC3E}">
        <p14:creationId xmlns:p14="http://schemas.microsoft.com/office/powerpoint/2010/main" val="219197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Content Placeholder 2">
            <a:extLst>
              <a:ext uri="{FF2B5EF4-FFF2-40B4-BE49-F238E27FC236}">
                <a16:creationId xmlns:a16="http://schemas.microsoft.com/office/drawing/2014/main" id="{49FAF6C2-693D-1943-800B-1502A59F0A2F}"/>
              </a:ext>
            </a:extLst>
          </p:cNvPr>
          <p:cNvSpPr txBox="1">
            <a:spLocks/>
          </p:cNvSpPr>
          <p:nvPr/>
        </p:nvSpPr>
        <p:spPr>
          <a:xfrm>
            <a:off x="4278385" y="2177963"/>
            <a:ext cx="76962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Nazanin" panose="00000400000000000000" pitchFamily="2" charset="-78"/>
              </a:rPr>
              <a:t>چین:</a:t>
            </a:r>
            <a:r>
              <a:rPr lang="fa-IR" sz="2400" dirty="0">
                <a:cs typeface="B Nazanin" panose="00000400000000000000" pitchFamily="2" charset="-78"/>
              </a:rPr>
              <a:t> از سال 2017 و به دنبال اعمال قوانین کاهش پسماند پلاستیکی عامل رشد چشمگیر پلیمرهای زیست تخریب پذیر</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ژاپن:</a:t>
            </a:r>
            <a:r>
              <a:rPr lang="fa-IR" sz="2400" dirty="0">
                <a:cs typeface="B Nazanin" panose="00000400000000000000" pitchFamily="2" charset="-78"/>
              </a:rPr>
              <a:t> وابستگی زیاد به واردات پلیمرهای زیست تخریب پذیر. اعمال ممنوعیت دولت برای کیسه های خرید غیر زیست تخریب پذیر عامل افزایش مصرف پلیمرهای زیست تخریب پذیر</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تایوان:</a:t>
            </a:r>
            <a:r>
              <a:rPr lang="fa-IR" sz="2400" dirty="0">
                <a:cs typeface="B Nazanin" panose="00000400000000000000" pitchFamily="2" charset="-78"/>
              </a:rPr>
              <a:t> یک تولید کننده و صادر کننده مهم محصولات شکل دهی شده از پلیمرهای زیست تخریب پذیر وارداتی</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اروپای غربی: </a:t>
            </a:r>
            <a:r>
              <a:rPr lang="fa-IR" sz="2400" dirty="0">
                <a:cs typeface="B Nazanin" panose="00000400000000000000" pitchFamily="2" charset="-78"/>
              </a:rPr>
              <a:t>یک تولید کننده و مصرف کننده مهم؛ وجود مقررات و مشوق های مربوط به پلیمرهای زیست تخریب پذیر محرک اصلی بازار</a:t>
            </a:r>
          </a:p>
        </p:txBody>
      </p:sp>
      <p:pic>
        <p:nvPicPr>
          <p:cNvPr id="4" name="Picture 3">
            <a:extLst>
              <a:ext uri="{FF2B5EF4-FFF2-40B4-BE49-F238E27FC236}">
                <a16:creationId xmlns:a16="http://schemas.microsoft.com/office/drawing/2014/main" id="{1BABC46C-BBA1-8774-3784-D7FCB25C0C6F}"/>
              </a:ext>
            </a:extLst>
          </p:cNvPr>
          <p:cNvPicPr>
            <a:picLocks noChangeAspect="1"/>
          </p:cNvPicPr>
          <p:nvPr/>
        </p:nvPicPr>
        <p:blipFill>
          <a:blip r:embed="rId3"/>
          <a:stretch>
            <a:fillRect/>
          </a:stretch>
        </p:blipFill>
        <p:spPr>
          <a:xfrm>
            <a:off x="217415" y="1450481"/>
            <a:ext cx="3632919" cy="2418114"/>
          </a:xfrm>
          <a:prstGeom prst="rect">
            <a:avLst/>
          </a:prstGeom>
        </p:spPr>
      </p:pic>
      <p:pic>
        <p:nvPicPr>
          <p:cNvPr id="5" name="Picture 4">
            <a:extLst>
              <a:ext uri="{FF2B5EF4-FFF2-40B4-BE49-F238E27FC236}">
                <a16:creationId xmlns:a16="http://schemas.microsoft.com/office/drawing/2014/main" id="{DBA33CAB-2B94-09C8-DDD8-B9D0F3670D15}"/>
              </a:ext>
            </a:extLst>
          </p:cNvPr>
          <p:cNvPicPr>
            <a:picLocks noChangeAspect="1"/>
          </p:cNvPicPr>
          <p:nvPr/>
        </p:nvPicPr>
        <p:blipFill>
          <a:blip r:embed="rId4"/>
          <a:stretch>
            <a:fillRect/>
          </a:stretch>
        </p:blipFill>
        <p:spPr>
          <a:xfrm>
            <a:off x="195629" y="4019354"/>
            <a:ext cx="3654705" cy="2776329"/>
          </a:xfrm>
          <a:prstGeom prst="rect">
            <a:avLst/>
          </a:prstGeom>
        </p:spPr>
      </p:pic>
      <p:sp>
        <p:nvSpPr>
          <p:cNvPr id="6" name="Title 1">
            <a:extLst>
              <a:ext uri="{FF2B5EF4-FFF2-40B4-BE49-F238E27FC236}">
                <a16:creationId xmlns:a16="http://schemas.microsoft.com/office/drawing/2014/main" id="{D3F8D455-B160-11E3-404F-CCA11F80E3F3}"/>
              </a:ext>
            </a:extLst>
          </p:cNvPr>
          <p:cNvSpPr txBox="1">
            <a:spLocks/>
          </p:cNvSpPr>
          <p:nvPr/>
        </p:nvSpPr>
        <p:spPr>
          <a:xfrm>
            <a:off x="1274428" y="1515182"/>
            <a:ext cx="10515600" cy="6627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مصرف منطقه ای </a:t>
            </a:r>
            <a:r>
              <a:rPr lang="fa-IR" sz="2800" b="1" dirty="0" err="1">
                <a:latin typeface="+mn-lt"/>
                <a:cs typeface="B Titr" panose="00000700000000000000" pitchFamily="2" charset="-78"/>
              </a:rPr>
              <a:t>پلیمرهای</a:t>
            </a:r>
            <a:r>
              <a:rPr lang="fa-IR" sz="2800" b="1" dirty="0">
                <a:latin typeface="+mn-lt"/>
                <a:cs typeface="B Titr" panose="00000700000000000000" pitchFamily="2" charset="-78"/>
              </a:rPr>
              <a:t> زیست تخریب پذیر</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264286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D33A2-2D25-79CC-9F66-398651BE0A2C}"/>
              </a:ext>
            </a:extLst>
          </p:cNvPr>
          <p:cNvSpPr txBox="1">
            <a:spLocks/>
          </p:cNvSpPr>
          <p:nvPr/>
        </p:nvSpPr>
        <p:spPr>
          <a:xfrm>
            <a:off x="4261607" y="2506662"/>
            <a:ext cx="767103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Nazanin" panose="00000400000000000000" pitchFamily="2" charset="-78"/>
              </a:rPr>
              <a:t>هند: </a:t>
            </a:r>
            <a:r>
              <a:rPr lang="fa-IR" sz="2400" dirty="0">
                <a:cs typeface="B Nazanin" panose="00000400000000000000" pitchFamily="2" charset="-78"/>
              </a:rPr>
              <a:t>تکیه بر وادرات و قرار داشتن در مرحله توسعه صنعت پلیمرهای زیست تخریب پذیر، با وجود منابع غنی خوراک زیست پایه دارای پتانسیل تبدیل شدن به منبع اصلی تأمین خوارک در آینده.</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تایلند: </a:t>
            </a:r>
            <a:r>
              <a:rPr lang="fa-IR" sz="2400" dirty="0">
                <a:cs typeface="B Nazanin" panose="00000400000000000000" pitchFamily="2" charset="-78"/>
              </a:rPr>
              <a:t>تبدیل شدن به یکی از کشورهای مهم تولید کننده پلیمرهای زیست تخریب پذیر</a:t>
            </a:r>
          </a:p>
          <a:p>
            <a:pPr algn="just" rtl="1"/>
            <a:endParaRPr lang="fa-IR" sz="2400" dirty="0">
              <a:cs typeface="B Nazanin" panose="00000400000000000000" pitchFamily="2" charset="-78"/>
            </a:endParaRPr>
          </a:p>
          <a:p>
            <a:pPr algn="just" rtl="1"/>
            <a:r>
              <a:rPr lang="fa-IR" sz="2400" b="1" u="sng" dirty="0">
                <a:solidFill>
                  <a:srgbClr val="C00000"/>
                </a:solidFill>
                <a:cs typeface="B Nazanin" panose="00000400000000000000" pitchFamily="2" charset="-78"/>
              </a:rPr>
              <a:t>آمریکای شمالی: </a:t>
            </a:r>
            <a:r>
              <a:rPr lang="fa-IR" sz="2400" dirty="0">
                <a:cs typeface="B Nazanin" panose="00000400000000000000" pitchFamily="2" charset="-78"/>
              </a:rPr>
              <a:t>سومین تولید کننده بزرگ و صادر کننده </a:t>
            </a:r>
            <a:r>
              <a:rPr lang="en-US" sz="2400" dirty="0">
                <a:cs typeface="B Nazanin" panose="00000400000000000000" pitchFamily="2" charset="-78"/>
              </a:rPr>
              <a:t>PLA</a:t>
            </a:r>
            <a:r>
              <a:rPr lang="fa-IR" sz="2400" dirty="0">
                <a:cs typeface="B Nazanin" panose="00000400000000000000" pitchFamily="2" charset="-78"/>
              </a:rPr>
              <a:t>، بدلیل ارتقای آگاهی عمومی از مسائل زیست محیطی و تمایل مصرف کنندگان فروشگاهی و رستوان ها به استفاده از پلیمرهای زیست تخریب پذیر </a:t>
            </a:r>
          </a:p>
        </p:txBody>
      </p:sp>
      <p:sp>
        <p:nvSpPr>
          <p:cNvPr id="4" name="Title 1">
            <a:extLst>
              <a:ext uri="{FF2B5EF4-FFF2-40B4-BE49-F238E27FC236}">
                <a16:creationId xmlns:a16="http://schemas.microsoft.com/office/drawing/2014/main" id="{51DA57BF-7E8A-A131-885B-067EC36E3D25}"/>
              </a:ext>
            </a:extLst>
          </p:cNvPr>
          <p:cNvSpPr txBox="1">
            <a:spLocks/>
          </p:cNvSpPr>
          <p:nvPr/>
        </p:nvSpPr>
        <p:spPr>
          <a:xfrm>
            <a:off x="1362523" y="1715753"/>
            <a:ext cx="10515600" cy="7909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مصرف منطقه ای </a:t>
            </a:r>
            <a:r>
              <a:rPr lang="fa-IR" sz="2800" b="1" dirty="0" err="1">
                <a:latin typeface="+mn-lt"/>
                <a:cs typeface="B Titr" panose="00000700000000000000" pitchFamily="2" charset="-78"/>
              </a:rPr>
              <a:t>پلیمرهای</a:t>
            </a:r>
            <a:r>
              <a:rPr lang="fa-IR" sz="2800" b="1" dirty="0">
                <a:latin typeface="+mn-lt"/>
                <a:cs typeface="B Titr" panose="00000700000000000000" pitchFamily="2" charset="-78"/>
              </a:rPr>
              <a:t> زیست تخریب پذیر-ادامه</a:t>
            </a:r>
            <a:endParaRPr lang="en-US" sz="2800" b="1" dirty="0">
              <a:latin typeface="+mn-lt"/>
              <a:cs typeface="B Titr" panose="00000700000000000000" pitchFamily="2" charset="-78"/>
            </a:endParaRPr>
          </a:p>
        </p:txBody>
      </p:sp>
      <p:pic>
        <p:nvPicPr>
          <p:cNvPr id="5" name="Picture 4">
            <a:extLst>
              <a:ext uri="{FF2B5EF4-FFF2-40B4-BE49-F238E27FC236}">
                <a16:creationId xmlns:a16="http://schemas.microsoft.com/office/drawing/2014/main" id="{CBEA8E96-B534-6AA6-BAC0-B44E2F77D4AB}"/>
              </a:ext>
            </a:extLst>
          </p:cNvPr>
          <p:cNvPicPr>
            <a:picLocks noChangeAspect="1"/>
          </p:cNvPicPr>
          <p:nvPr/>
        </p:nvPicPr>
        <p:blipFill>
          <a:blip r:embed="rId2"/>
          <a:stretch>
            <a:fillRect/>
          </a:stretch>
        </p:blipFill>
        <p:spPr>
          <a:xfrm>
            <a:off x="313877" y="1541609"/>
            <a:ext cx="3372739" cy="2451551"/>
          </a:xfrm>
          <a:prstGeom prst="rect">
            <a:avLst/>
          </a:prstGeom>
        </p:spPr>
      </p:pic>
      <p:pic>
        <p:nvPicPr>
          <p:cNvPr id="6" name="Picture 5">
            <a:extLst>
              <a:ext uri="{FF2B5EF4-FFF2-40B4-BE49-F238E27FC236}">
                <a16:creationId xmlns:a16="http://schemas.microsoft.com/office/drawing/2014/main" id="{7BAC1BB2-DECC-9775-C8E7-DBA66E8D7C57}"/>
              </a:ext>
            </a:extLst>
          </p:cNvPr>
          <p:cNvPicPr>
            <a:picLocks noChangeAspect="1"/>
          </p:cNvPicPr>
          <p:nvPr/>
        </p:nvPicPr>
        <p:blipFill>
          <a:blip r:embed="rId3"/>
          <a:stretch>
            <a:fillRect/>
          </a:stretch>
        </p:blipFill>
        <p:spPr>
          <a:xfrm>
            <a:off x="313877" y="4282886"/>
            <a:ext cx="3372740" cy="2455843"/>
          </a:xfrm>
          <a:prstGeom prst="rect">
            <a:avLst/>
          </a:prstGeom>
        </p:spPr>
      </p:pic>
    </p:spTree>
    <p:extLst>
      <p:ext uri="{BB962C8B-B14F-4D97-AF65-F5344CB8AC3E}">
        <p14:creationId xmlns:p14="http://schemas.microsoft.com/office/powerpoint/2010/main" val="3467602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Title 1">
            <a:extLst>
              <a:ext uri="{FF2B5EF4-FFF2-40B4-BE49-F238E27FC236}">
                <a16:creationId xmlns:a16="http://schemas.microsoft.com/office/drawing/2014/main" id="{86835EBC-C9A8-14B5-D8A2-8979717E3B3F}"/>
              </a:ext>
            </a:extLst>
          </p:cNvPr>
          <p:cNvSpPr txBox="1">
            <a:spLocks/>
          </p:cNvSpPr>
          <p:nvPr/>
        </p:nvSpPr>
        <p:spPr>
          <a:xfrm>
            <a:off x="705678" y="3022590"/>
            <a:ext cx="10515600" cy="35619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lang="fa-IR" sz="6000" b="1" dirty="0">
                <a:latin typeface="+mn-lt"/>
                <a:cs typeface="B Titr" panose="00000700000000000000" pitchFamily="2" charset="-78"/>
              </a:rPr>
              <a:t>مدیریت پسماند در برخی نقاط جهان</a:t>
            </a:r>
            <a:endParaRPr kumimoji="0" lang="en-US" sz="6000" b="1"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endParaRPr>
          </a:p>
        </p:txBody>
      </p:sp>
    </p:spTree>
    <p:extLst>
      <p:ext uri="{BB962C8B-B14F-4D97-AF65-F5344CB8AC3E}">
        <p14:creationId xmlns:p14="http://schemas.microsoft.com/office/powerpoint/2010/main" val="3816443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33762E-B703-772D-FD19-CC7E16995E73}"/>
              </a:ext>
            </a:extLst>
          </p:cNvPr>
          <p:cNvPicPr>
            <a:picLocks noChangeAspect="1"/>
          </p:cNvPicPr>
          <p:nvPr/>
        </p:nvPicPr>
        <p:blipFill>
          <a:blip r:embed="rId2"/>
          <a:stretch>
            <a:fillRect/>
          </a:stretch>
        </p:blipFill>
        <p:spPr>
          <a:xfrm>
            <a:off x="6299536" y="2199233"/>
            <a:ext cx="5535379" cy="3792210"/>
          </a:xfrm>
          <a:prstGeom prst="rect">
            <a:avLst/>
          </a:prstGeom>
        </p:spPr>
      </p:pic>
      <p:pic>
        <p:nvPicPr>
          <p:cNvPr id="4" name="Picture 3">
            <a:extLst>
              <a:ext uri="{FF2B5EF4-FFF2-40B4-BE49-F238E27FC236}">
                <a16:creationId xmlns:a16="http://schemas.microsoft.com/office/drawing/2014/main" id="{2B03F442-003D-4E2C-B7C6-455E145B65C6}"/>
              </a:ext>
            </a:extLst>
          </p:cNvPr>
          <p:cNvPicPr>
            <a:picLocks noChangeAspect="1"/>
          </p:cNvPicPr>
          <p:nvPr/>
        </p:nvPicPr>
        <p:blipFill>
          <a:blip r:embed="rId3"/>
          <a:stretch>
            <a:fillRect/>
          </a:stretch>
        </p:blipFill>
        <p:spPr>
          <a:xfrm>
            <a:off x="357085" y="2209719"/>
            <a:ext cx="5322498" cy="3792209"/>
          </a:xfrm>
          <a:prstGeom prst="rect">
            <a:avLst/>
          </a:prstGeom>
        </p:spPr>
      </p:pic>
      <p:sp>
        <p:nvSpPr>
          <p:cNvPr id="5" name="Title 1">
            <a:extLst>
              <a:ext uri="{FF2B5EF4-FFF2-40B4-BE49-F238E27FC236}">
                <a16:creationId xmlns:a16="http://schemas.microsoft.com/office/drawing/2014/main" id="{D169FF61-4A81-2408-291E-D788F132F5EA}"/>
              </a:ext>
            </a:extLst>
          </p:cNvPr>
          <p:cNvSpPr txBox="1">
            <a:spLocks/>
          </p:cNvSpPr>
          <p:nvPr/>
        </p:nvSpPr>
        <p:spPr>
          <a:xfrm>
            <a:off x="1319315" y="1515709"/>
            <a:ext cx="10515600" cy="6835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مقایسه مدیریت </a:t>
            </a:r>
            <a:r>
              <a:rPr lang="fa-IR" sz="2800" b="1" dirty="0" err="1">
                <a:latin typeface="+mn-lt"/>
                <a:cs typeface="B Titr" panose="00000700000000000000" pitchFamily="2" charset="-78"/>
              </a:rPr>
              <a:t>پسماند</a:t>
            </a:r>
            <a:r>
              <a:rPr lang="fa-IR" sz="2800" b="1" dirty="0">
                <a:latin typeface="+mn-lt"/>
                <a:cs typeface="B Titr" panose="00000700000000000000" pitchFamily="2" charset="-78"/>
              </a:rPr>
              <a:t> در نقاط مختلف جهان</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396935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D112F2-A8B7-4C92-A0FC-EF12D6EBDD13}"/>
              </a:ext>
            </a:extLst>
          </p:cNvPr>
          <p:cNvSpPr txBox="1"/>
          <p:nvPr/>
        </p:nvSpPr>
        <p:spPr>
          <a:xfrm>
            <a:off x="2852225" y="4084878"/>
            <a:ext cx="6098344" cy="523220"/>
          </a:xfrm>
          <a:prstGeom prst="rect">
            <a:avLst/>
          </a:prstGeom>
          <a:noFill/>
        </p:spPr>
        <p:txBody>
          <a:bodyPr wrap="square">
            <a:spAutoFit/>
          </a:bodyPr>
          <a:lstStyle/>
          <a:p>
            <a:pPr algn="ctr"/>
            <a:r>
              <a:rPr lang="fa-IR" sz="2800" b="1" dirty="0">
                <a:cs typeface="B Titr" panose="00000700000000000000" pitchFamily="2" charset="-78"/>
              </a:rPr>
              <a:t>علیرضا میربلوک</a:t>
            </a:r>
            <a:endParaRPr lang="en-US" sz="2800" b="1" dirty="0">
              <a:cs typeface="B Titr" panose="00000700000000000000" pitchFamily="2" charset="-78"/>
            </a:endParaRPr>
          </a:p>
        </p:txBody>
      </p:sp>
      <p:sp>
        <p:nvSpPr>
          <p:cNvPr id="3" name="Title 1">
            <a:extLst>
              <a:ext uri="{FF2B5EF4-FFF2-40B4-BE49-F238E27FC236}">
                <a16:creationId xmlns:a16="http://schemas.microsoft.com/office/drawing/2014/main" id="{49E3377F-5FBA-6D65-D3F9-47A8CE2D94B5}"/>
              </a:ext>
            </a:extLst>
          </p:cNvPr>
          <p:cNvSpPr txBox="1">
            <a:spLocks/>
          </p:cNvSpPr>
          <p:nvPr/>
        </p:nvSpPr>
        <p:spPr>
          <a:xfrm>
            <a:off x="719797" y="2524526"/>
            <a:ext cx="10363200" cy="1560352"/>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4000" b="1" dirty="0">
                <a:latin typeface="+mn-lt"/>
                <a:cs typeface="B Titr" panose="00000700000000000000" pitchFamily="2" charset="-78"/>
              </a:rPr>
              <a:t>بازار پلیمرهای زیست تخریب پذیر </a:t>
            </a:r>
            <a:br>
              <a:rPr lang="en-US" sz="4000" b="1" dirty="0">
                <a:latin typeface="+mn-lt"/>
                <a:cs typeface="B Titr" panose="00000700000000000000" pitchFamily="2" charset="-78"/>
              </a:rPr>
            </a:br>
            <a:r>
              <a:rPr lang="fa-IR" sz="4000" b="1" dirty="0">
                <a:latin typeface="+mn-lt"/>
                <a:cs typeface="B Titr" panose="00000700000000000000" pitchFamily="2" charset="-78"/>
              </a:rPr>
              <a:t>و </a:t>
            </a:r>
            <a:br>
              <a:rPr lang="en-US" sz="4000" b="1" dirty="0">
                <a:latin typeface="+mn-lt"/>
                <a:cs typeface="B Titr" panose="00000700000000000000" pitchFamily="2" charset="-78"/>
              </a:rPr>
            </a:br>
            <a:r>
              <a:rPr lang="fa-IR" sz="4000" b="1" dirty="0">
                <a:latin typeface="+mn-lt"/>
                <a:cs typeface="B Titr" panose="00000700000000000000" pitchFamily="2" charset="-78"/>
              </a:rPr>
              <a:t>روندهای زیست محیطی پلیمرها</a:t>
            </a:r>
            <a:endParaRPr lang="en-US" sz="4000" b="1" dirty="0">
              <a:latin typeface="+mn-lt"/>
              <a:cs typeface="B Titr" panose="00000700000000000000" pitchFamily="2" charset="-78"/>
            </a:endParaRPr>
          </a:p>
        </p:txBody>
      </p:sp>
      <p:pic>
        <p:nvPicPr>
          <p:cNvPr id="6" name="Picture 5">
            <a:extLst>
              <a:ext uri="{FF2B5EF4-FFF2-40B4-BE49-F238E27FC236}">
                <a16:creationId xmlns:a16="http://schemas.microsoft.com/office/drawing/2014/main" id="{FAEB40D7-BA87-4503-A0F6-8AD15959E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745" y="661182"/>
            <a:ext cx="2306893" cy="687360"/>
          </a:xfrm>
          <a:prstGeom prst="rect">
            <a:avLst/>
          </a:prstGeom>
        </p:spPr>
      </p:pic>
    </p:spTree>
    <p:extLst>
      <p:ext uri="{BB962C8B-B14F-4D97-AF65-F5344CB8AC3E}">
        <p14:creationId xmlns:p14="http://schemas.microsoft.com/office/powerpoint/2010/main" val="3683294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A3F656-EE09-858E-786F-B712BBAE8457}"/>
              </a:ext>
            </a:extLst>
          </p:cNvPr>
          <p:cNvPicPr>
            <a:picLocks noChangeAspect="1"/>
          </p:cNvPicPr>
          <p:nvPr/>
        </p:nvPicPr>
        <p:blipFill>
          <a:blip r:embed="rId2"/>
          <a:stretch>
            <a:fillRect/>
          </a:stretch>
        </p:blipFill>
        <p:spPr>
          <a:xfrm>
            <a:off x="310393" y="1466118"/>
            <a:ext cx="3959603" cy="3047159"/>
          </a:xfrm>
          <a:prstGeom prst="rect">
            <a:avLst/>
          </a:prstGeom>
        </p:spPr>
      </p:pic>
      <p:pic>
        <p:nvPicPr>
          <p:cNvPr id="4" name="Picture 3">
            <a:extLst>
              <a:ext uri="{FF2B5EF4-FFF2-40B4-BE49-F238E27FC236}">
                <a16:creationId xmlns:a16="http://schemas.microsoft.com/office/drawing/2014/main" id="{85ED2529-2195-7908-1EBD-6B021D1C99A1}"/>
              </a:ext>
            </a:extLst>
          </p:cNvPr>
          <p:cNvPicPr>
            <a:picLocks noChangeAspect="1"/>
          </p:cNvPicPr>
          <p:nvPr/>
        </p:nvPicPr>
        <p:blipFill>
          <a:blip r:embed="rId3"/>
          <a:stretch>
            <a:fillRect/>
          </a:stretch>
        </p:blipFill>
        <p:spPr>
          <a:xfrm>
            <a:off x="4269996" y="1925072"/>
            <a:ext cx="4026716" cy="3176237"/>
          </a:xfrm>
          <a:prstGeom prst="rect">
            <a:avLst/>
          </a:prstGeom>
        </p:spPr>
      </p:pic>
      <p:pic>
        <p:nvPicPr>
          <p:cNvPr id="5" name="Picture 4">
            <a:extLst>
              <a:ext uri="{FF2B5EF4-FFF2-40B4-BE49-F238E27FC236}">
                <a16:creationId xmlns:a16="http://schemas.microsoft.com/office/drawing/2014/main" id="{5A845DA9-73AD-E3F6-1B51-5C0E0C23C3C1}"/>
              </a:ext>
            </a:extLst>
          </p:cNvPr>
          <p:cNvPicPr>
            <a:picLocks noChangeAspect="1"/>
          </p:cNvPicPr>
          <p:nvPr/>
        </p:nvPicPr>
        <p:blipFill>
          <a:blip r:embed="rId4"/>
          <a:stretch>
            <a:fillRect/>
          </a:stretch>
        </p:blipFill>
        <p:spPr>
          <a:xfrm>
            <a:off x="8296712" y="3132285"/>
            <a:ext cx="3895288" cy="3176236"/>
          </a:xfrm>
          <a:prstGeom prst="rect">
            <a:avLst/>
          </a:prstGeom>
        </p:spPr>
      </p:pic>
      <p:sp>
        <p:nvSpPr>
          <p:cNvPr id="6" name="Title 1">
            <a:extLst>
              <a:ext uri="{FF2B5EF4-FFF2-40B4-BE49-F238E27FC236}">
                <a16:creationId xmlns:a16="http://schemas.microsoft.com/office/drawing/2014/main" id="{6C0C667B-C36C-FC91-52C2-22FDBD30AD9E}"/>
              </a:ext>
            </a:extLst>
          </p:cNvPr>
          <p:cNvSpPr txBox="1">
            <a:spLocks/>
          </p:cNvSpPr>
          <p:nvPr/>
        </p:nvSpPr>
        <p:spPr>
          <a:xfrm>
            <a:off x="1282816" y="1466118"/>
            <a:ext cx="10515600" cy="8126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مقایسه مدیریت پسماند در نقاط مختلف جهان (ادامه)</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202950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39897E-DFCE-890B-FFF2-E00BF957D390}"/>
              </a:ext>
            </a:extLst>
          </p:cNvPr>
          <p:cNvSpPr txBox="1">
            <a:spLocks/>
          </p:cNvSpPr>
          <p:nvPr/>
        </p:nvSpPr>
        <p:spPr>
          <a:xfrm>
            <a:off x="838200" y="2377123"/>
            <a:ext cx="10515600" cy="43002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6000" b="1" dirty="0">
                <a:cs typeface="B Titr" panose="00000700000000000000" pitchFamily="2" charset="-78"/>
              </a:rPr>
              <a:t>نمونه </a:t>
            </a:r>
            <a:r>
              <a:rPr lang="fa-IR" sz="6000" b="1" dirty="0" err="1">
                <a:cs typeface="B Titr" panose="00000700000000000000" pitchFamily="2" charset="-78"/>
              </a:rPr>
              <a:t>هایی</a:t>
            </a:r>
            <a:r>
              <a:rPr lang="fa-IR" sz="6000" b="1" dirty="0">
                <a:cs typeface="B Titr" panose="00000700000000000000" pitchFamily="2" charset="-78"/>
              </a:rPr>
              <a:t> از برنامه ها و اقدامات کشورها برای مقابله با چالش</a:t>
            </a:r>
            <a:br>
              <a:rPr lang="fa-IR" sz="6000" b="1" dirty="0">
                <a:cs typeface="B Titr" panose="00000700000000000000" pitchFamily="2" charset="-78"/>
              </a:rPr>
            </a:br>
            <a:r>
              <a:rPr lang="fa-IR" sz="6000" b="1" dirty="0">
                <a:cs typeface="B Titr" panose="00000700000000000000" pitchFamily="2" charset="-78"/>
              </a:rPr>
              <a:t> </a:t>
            </a:r>
            <a:r>
              <a:rPr lang="fa-IR" sz="6000" b="1" dirty="0" err="1">
                <a:cs typeface="B Titr" panose="00000700000000000000" pitchFamily="2" charset="-78"/>
              </a:rPr>
              <a:t>آلایندگی</a:t>
            </a:r>
            <a:r>
              <a:rPr lang="fa-IR" sz="6000" b="1" dirty="0">
                <a:cs typeface="B Titr" panose="00000700000000000000" pitchFamily="2" charset="-78"/>
              </a:rPr>
              <a:t> پلاستیک ها</a:t>
            </a:r>
            <a:endParaRPr lang="en-US" sz="6000" b="1" dirty="0">
              <a:latin typeface="+mn-lt"/>
              <a:cs typeface="B Titr" panose="00000700000000000000" pitchFamily="2" charset="-78"/>
            </a:endParaRPr>
          </a:p>
        </p:txBody>
      </p:sp>
    </p:spTree>
    <p:extLst>
      <p:ext uri="{BB962C8B-B14F-4D97-AF65-F5344CB8AC3E}">
        <p14:creationId xmlns:p14="http://schemas.microsoft.com/office/powerpoint/2010/main" val="3046939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C70C3-33E8-F351-02A3-96E486BC9342}"/>
              </a:ext>
            </a:extLst>
          </p:cNvPr>
          <p:cNvSpPr txBox="1">
            <a:spLocks/>
          </p:cNvSpPr>
          <p:nvPr/>
        </p:nvSpPr>
        <p:spPr>
          <a:xfrm>
            <a:off x="953574" y="1426127"/>
            <a:ext cx="10844842" cy="52437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Nazanin" panose="00000400000000000000" pitchFamily="2" charset="-78"/>
              </a:rPr>
              <a:t>استرالیا</a:t>
            </a:r>
          </a:p>
          <a:p>
            <a:pPr lvl="1" algn="just" rtl="1"/>
            <a:r>
              <a:rPr lang="fa-IR" sz="2000" dirty="0">
                <a:cs typeface="B Nazanin" panose="00000400000000000000" pitchFamily="2" charset="-78"/>
              </a:rPr>
              <a:t>اعمال محدودیت بر استفاده از کیسه های یکبار مصرف خرید </a:t>
            </a:r>
            <a:r>
              <a:rPr lang="fa-IR" sz="2000" dirty="0" err="1">
                <a:cs typeface="B Nazanin" panose="00000400000000000000" pitchFamily="2" charset="-78"/>
              </a:rPr>
              <a:t>فروشگاهی</a:t>
            </a:r>
            <a:r>
              <a:rPr lang="fa-IR" sz="2000" dirty="0">
                <a:cs typeface="B Nazanin" panose="00000400000000000000" pitchFamily="2" charset="-78"/>
              </a:rPr>
              <a:t> (غیر از میوه و سبزی)</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اعمال اقداماتی در جهت موارد زیر توسط سازمان محیط زیست، کشاورزی و آب </a:t>
            </a:r>
          </a:p>
          <a:p>
            <a:pPr marL="457200" lvl="1" indent="0" algn="just" rtl="1">
              <a:buFont typeface="Arial" panose="020B0604020202020204" pitchFamily="34" charset="0"/>
              <a:buNone/>
            </a:pPr>
            <a:endParaRPr lang="fa-IR" sz="2000" dirty="0">
              <a:cs typeface="B Nazanin" panose="00000400000000000000" pitchFamily="2" charset="-78"/>
            </a:endParaRPr>
          </a:p>
          <a:p>
            <a:pPr lvl="2" algn="just" rtl="1"/>
            <a:r>
              <a:rPr lang="fa-IR" sz="1600" dirty="0">
                <a:cs typeface="B Nazanin" panose="00000400000000000000" pitchFamily="2" charset="-78"/>
              </a:rPr>
              <a:t>کاهش </a:t>
            </a:r>
            <a:r>
              <a:rPr lang="fa-IR" sz="1600" dirty="0" err="1">
                <a:cs typeface="B Nazanin" panose="00000400000000000000" pitchFamily="2" charset="-78"/>
              </a:rPr>
              <a:t>پسماند</a:t>
            </a:r>
            <a:r>
              <a:rPr lang="fa-IR" sz="1600" dirty="0">
                <a:cs typeface="B Nazanin" panose="00000400000000000000" pitchFamily="2" charset="-78"/>
              </a:rPr>
              <a:t> پلاستیکی و افزایش نرخ </a:t>
            </a:r>
            <a:r>
              <a:rPr lang="fa-IR" sz="1600" dirty="0" err="1">
                <a:cs typeface="B Nazanin" panose="00000400000000000000" pitchFamily="2" charset="-78"/>
              </a:rPr>
              <a:t>بازیافت</a:t>
            </a:r>
            <a:endParaRPr lang="fa-IR" sz="1600" dirty="0">
              <a:cs typeface="B Nazanin" panose="00000400000000000000" pitchFamily="2" charset="-78"/>
            </a:endParaRPr>
          </a:p>
          <a:p>
            <a:pPr lvl="2" algn="just" rtl="1"/>
            <a:endParaRPr lang="fa-IR" sz="1600" dirty="0">
              <a:cs typeface="B Nazanin" panose="00000400000000000000" pitchFamily="2" charset="-78"/>
            </a:endParaRPr>
          </a:p>
          <a:p>
            <a:pPr lvl="2" algn="just" rtl="1"/>
            <a:r>
              <a:rPr lang="fa-IR" sz="1600" dirty="0">
                <a:cs typeface="B Nazanin" panose="00000400000000000000" pitchFamily="2" charset="-78"/>
              </a:rPr>
              <a:t>یافتن جایگزین های پایدار برای پلاستیک یکبار مصرف غیر ضروری </a:t>
            </a:r>
          </a:p>
          <a:p>
            <a:pPr lvl="2" algn="just" rtl="1"/>
            <a:endParaRPr lang="fa-IR" sz="1600" dirty="0">
              <a:cs typeface="B Nazanin" panose="00000400000000000000" pitchFamily="2" charset="-78"/>
            </a:endParaRPr>
          </a:p>
          <a:p>
            <a:pPr lvl="2" algn="just" rtl="1"/>
            <a:r>
              <a:rPr lang="fa-IR" sz="1600" dirty="0">
                <a:cs typeface="B Nazanin" panose="00000400000000000000" pitchFamily="2" charset="-78"/>
              </a:rPr>
              <a:t>کاهش مقدار پلاستیک های با اثرات منفی بر محیط زیست</a:t>
            </a:r>
          </a:p>
          <a:p>
            <a:pPr lvl="2" algn="just" rtl="1"/>
            <a:endParaRPr lang="fa-IR" sz="1600" dirty="0">
              <a:cs typeface="B Nazanin" panose="00000400000000000000" pitchFamily="2" charset="-78"/>
            </a:endParaRPr>
          </a:p>
          <a:p>
            <a:pPr lvl="1" algn="just" rtl="1"/>
            <a:r>
              <a:rPr lang="fa-IR" sz="2000" dirty="0">
                <a:cs typeface="B Nazanin" panose="00000400000000000000" pitchFamily="2" charset="-78"/>
              </a:rPr>
              <a:t>کاهش مقدار پلاستیک های یکبار مصرف در </a:t>
            </a:r>
            <a:r>
              <a:rPr lang="fa-IR" sz="2000" dirty="0" err="1">
                <a:cs typeface="B Nazanin" panose="00000400000000000000" pitchFamily="2" charset="-78"/>
              </a:rPr>
              <a:t>پسماندها</a:t>
            </a:r>
            <a:r>
              <a:rPr lang="fa-IR" sz="2000" dirty="0">
                <a:cs typeface="B Nazanin" panose="00000400000000000000" pitchFamily="2" charset="-78"/>
              </a:rPr>
              <a:t> تا سال 2025</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تا سال 2025 در بخش بسته بندی 70 درصد </a:t>
            </a:r>
            <a:r>
              <a:rPr lang="fa-IR" sz="2000" dirty="0" err="1">
                <a:cs typeface="B Nazanin" panose="00000400000000000000" pitchFamily="2" charset="-78"/>
              </a:rPr>
              <a:t>بازیافت</a:t>
            </a:r>
            <a:r>
              <a:rPr lang="fa-IR" sz="2000" dirty="0">
                <a:cs typeface="B Nazanin" panose="00000400000000000000" pitchFamily="2" charset="-78"/>
              </a:rPr>
              <a:t> و سوزاندن.</a:t>
            </a:r>
          </a:p>
          <a:p>
            <a:pPr lvl="1" algn="just" rtl="1"/>
            <a:endParaRPr lang="fa-IR" sz="2000" dirty="0">
              <a:cs typeface="B Nazanin" panose="00000400000000000000" pitchFamily="2" charset="-78"/>
            </a:endParaRPr>
          </a:p>
          <a:p>
            <a:pPr lvl="2" algn="just" rtl="1"/>
            <a:endParaRPr lang="fa-IR" sz="1600" dirty="0">
              <a:cs typeface="B Nazanin" panose="00000400000000000000" pitchFamily="2" charset="-78"/>
            </a:endParaRPr>
          </a:p>
        </p:txBody>
      </p:sp>
    </p:spTree>
    <p:extLst>
      <p:ext uri="{BB962C8B-B14F-4D97-AF65-F5344CB8AC3E}">
        <p14:creationId xmlns:p14="http://schemas.microsoft.com/office/powerpoint/2010/main" val="327819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93121-CAB6-93A1-B89C-39377208DDB3}"/>
              </a:ext>
            </a:extLst>
          </p:cNvPr>
          <p:cNvSpPr txBox="1">
            <a:spLocks/>
          </p:cNvSpPr>
          <p:nvPr/>
        </p:nvSpPr>
        <p:spPr>
          <a:xfrm>
            <a:off x="1020686" y="1434516"/>
            <a:ext cx="10844842" cy="5226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ویتنام </a:t>
            </a:r>
            <a:r>
              <a:rPr lang="fa-IR" sz="2400" b="1" u="sng" dirty="0">
                <a:solidFill>
                  <a:schemeClr val="accent5">
                    <a:lumMod val="50000"/>
                  </a:schemeClr>
                </a:solidFill>
                <a:cs typeface="B Titr" panose="00000700000000000000" pitchFamily="2" charset="-78"/>
              </a:rPr>
              <a:t>(رتبه چهار در انباشت </a:t>
            </a:r>
            <a:r>
              <a:rPr lang="fa-IR" sz="2400" b="1" u="sng" dirty="0" err="1">
                <a:solidFill>
                  <a:schemeClr val="accent5">
                    <a:lumMod val="50000"/>
                  </a:schemeClr>
                </a:solidFill>
                <a:cs typeface="B Titr" panose="00000700000000000000" pitchFamily="2" charset="-78"/>
              </a:rPr>
              <a:t>پسماند</a:t>
            </a:r>
            <a:r>
              <a:rPr lang="fa-IR" sz="2400" b="1" u="sng" dirty="0">
                <a:solidFill>
                  <a:schemeClr val="accent5">
                    <a:lumMod val="50000"/>
                  </a:schemeClr>
                </a:solidFill>
                <a:cs typeface="B Titr" panose="00000700000000000000" pitchFamily="2" charset="-78"/>
              </a:rPr>
              <a:t> پلاستیک در اقیانوس در جهان)</a:t>
            </a:r>
          </a:p>
          <a:p>
            <a:pPr algn="just" rtl="1"/>
            <a:endParaRPr lang="fa-IR" sz="2400" b="1" u="sng" dirty="0">
              <a:solidFill>
                <a:schemeClr val="accent5">
                  <a:lumMod val="50000"/>
                </a:schemeClr>
              </a:solidFill>
            </a:endParaRPr>
          </a:p>
          <a:p>
            <a:pPr lvl="1" algn="just" rtl="1"/>
            <a:r>
              <a:rPr lang="fa-IR" sz="2000" dirty="0">
                <a:cs typeface="B Nazanin" panose="00000400000000000000" pitchFamily="2" charset="-78"/>
              </a:rPr>
              <a:t>برنامه برای کاهش 75 درصد </a:t>
            </a:r>
            <a:r>
              <a:rPr lang="fa-IR" sz="2000" dirty="0" err="1">
                <a:cs typeface="B Nazanin" panose="00000400000000000000" pitchFamily="2" charset="-78"/>
              </a:rPr>
              <a:t>پسماند</a:t>
            </a:r>
            <a:r>
              <a:rPr lang="fa-IR" sz="2000" dirty="0">
                <a:cs typeface="B Nazanin" panose="00000400000000000000" pitchFamily="2" charset="-78"/>
              </a:rPr>
              <a:t> پلاستیکی در اقیانوس تا سال 2030</a:t>
            </a:r>
          </a:p>
          <a:p>
            <a:pPr lvl="1" algn="just" rtl="1"/>
            <a:endParaRPr lang="fa-IR" sz="2000" dirty="0">
              <a:cs typeface="B Nazanin" panose="00000400000000000000" pitchFamily="2" charset="-78"/>
            </a:endParaRPr>
          </a:p>
          <a:p>
            <a:pPr lvl="1" algn="just" rtl="1"/>
            <a:r>
              <a:rPr lang="fa-IR" sz="2000" dirty="0" err="1">
                <a:cs typeface="B Nazanin" panose="00000400000000000000" pitchFamily="2" charset="-78"/>
              </a:rPr>
              <a:t>هدفگذاری</a:t>
            </a:r>
            <a:r>
              <a:rPr lang="fa-IR" sz="2000" dirty="0">
                <a:cs typeface="B Nazanin" panose="00000400000000000000" pitchFamily="2" charset="-78"/>
              </a:rPr>
              <a:t> حذف استفاده از کیسه های پلاستیکی غیر زیست تخریب پذیر از طریق کاهش کیسه های مصرفی در فروشگاه ها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لحاظ کردن مالیات بر کیسه های پلاستیکی غیر زیست تخریب پذیر و افزایش مقدار آن با زمان</a:t>
            </a:r>
          </a:p>
          <a:p>
            <a:pPr lvl="1" algn="just" rtl="1"/>
            <a:endParaRPr lang="fa-IR" sz="2000" dirty="0"/>
          </a:p>
          <a:p>
            <a:pPr lvl="1" algn="just" rtl="1"/>
            <a:endParaRPr lang="fa-IR" sz="2000" dirty="0"/>
          </a:p>
          <a:p>
            <a:pPr lvl="2" algn="just" rtl="1"/>
            <a:endParaRPr lang="fa-IR" sz="1600" dirty="0"/>
          </a:p>
        </p:txBody>
      </p:sp>
    </p:spTree>
    <p:extLst>
      <p:ext uri="{BB962C8B-B14F-4D97-AF65-F5344CB8AC3E}">
        <p14:creationId xmlns:p14="http://schemas.microsoft.com/office/powerpoint/2010/main" val="252892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8E733-A236-0D5D-20A0-903490E6FF02}"/>
              </a:ext>
            </a:extLst>
          </p:cNvPr>
          <p:cNvSpPr txBox="1">
            <a:spLocks/>
          </p:cNvSpPr>
          <p:nvPr/>
        </p:nvSpPr>
        <p:spPr>
          <a:xfrm>
            <a:off x="995519" y="1405336"/>
            <a:ext cx="10844842" cy="49728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تایلند </a:t>
            </a:r>
            <a:r>
              <a:rPr lang="fa-IR" sz="2400" b="1" u="sng" dirty="0">
                <a:solidFill>
                  <a:srgbClr val="002060"/>
                </a:solidFill>
                <a:cs typeface="B Titr" panose="00000700000000000000" pitchFamily="2" charset="-78"/>
              </a:rPr>
              <a:t>(رتبه ششم آلوده کننده اقیانوس در جهان) </a:t>
            </a:r>
          </a:p>
          <a:p>
            <a:pPr algn="just" rtl="1"/>
            <a:endParaRPr lang="fa-IR" sz="2400" b="1" u="sng" dirty="0">
              <a:solidFill>
                <a:srgbClr val="C00000"/>
              </a:solidFill>
              <a:cs typeface="B Nazanin" panose="00000400000000000000" pitchFamily="2" charset="-78"/>
            </a:endParaRPr>
          </a:p>
          <a:p>
            <a:pPr lvl="1" algn="just" rtl="1"/>
            <a:r>
              <a:rPr lang="fa-IR" sz="2000" dirty="0">
                <a:cs typeface="B Nazanin" panose="00000400000000000000" pitchFamily="2" charset="-78"/>
              </a:rPr>
              <a:t>بازیافت کلیه پسماندهای پلاستیکی تا سال 2027</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تشویق شرکتهای خصوصی توسط وزارت صنعت به سرمایه گزاری روی صنعت پلاستیک های زیست تخریب پذیر</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تلاش دولت برای استفاده از گیاه کاساوا در تولید پلاستیک های زیستی</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تصویب یک نقشه راه سه مرحله ای توسط دولت، محدوده زمانی 2017 تا 2026 با مبلغ کلی 11 میلیون دلار برای تبدیل تایلند بعنوان یک کشور پیشرو در منطقه در زمینه پلاستیک های زیست تخریب پذیر</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تلاش دولت برای جایگزینی 500 میلیون کیسه ای که روزانه مصرف می شود با انواع تولید شده از </a:t>
            </a:r>
            <a:r>
              <a:rPr lang="en-US" sz="2000" dirty="0">
                <a:cs typeface="B Nazanin" panose="00000400000000000000" pitchFamily="2" charset="-78"/>
              </a:rPr>
              <a:t>PLA</a:t>
            </a:r>
            <a:endParaRPr lang="fa-IR" sz="2000" dirty="0">
              <a:cs typeface="B Nazanin" panose="00000400000000000000" pitchFamily="2" charset="-78"/>
            </a:endParaRPr>
          </a:p>
          <a:p>
            <a:pPr lvl="1" algn="just" rtl="1"/>
            <a:endParaRPr lang="fa-IR" sz="2000" dirty="0"/>
          </a:p>
          <a:p>
            <a:pPr lvl="2" algn="just" rtl="1"/>
            <a:endParaRPr lang="fa-IR" sz="1600" dirty="0"/>
          </a:p>
        </p:txBody>
      </p:sp>
    </p:spTree>
    <p:extLst>
      <p:ext uri="{BB962C8B-B14F-4D97-AF65-F5344CB8AC3E}">
        <p14:creationId xmlns:p14="http://schemas.microsoft.com/office/powerpoint/2010/main" val="3625381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A4CB3B3-F9CF-2921-CAD5-E03E6088A01A}"/>
              </a:ext>
            </a:extLst>
          </p:cNvPr>
          <p:cNvSpPr txBox="1">
            <a:spLocks/>
          </p:cNvSpPr>
          <p:nvPr/>
        </p:nvSpPr>
        <p:spPr>
          <a:xfrm>
            <a:off x="865576" y="1524057"/>
            <a:ext cx="10844842" cy="45440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فیلیپین </a:t>
            </a:r>
            <a:r>
              <a:rPr lang="fa-IR" sz="2400" b="1" u="sng" dirty="0">
                <a:solidFill>
                  <a:srgbClr val="002060"/>
                </a:solidFill>
                <a:cs typeface="B Titr" panose="00000700000000000000" pitchFamily="2" charset="-78"/>
              </a:rPr>
              <a:t>(رتبه سوم آلوده کننده اقیانوس در جهان) </a:t>
            </a:r>
          </a:p>
          <a:p>
            <a:pPr algn="just" rtl="1"/>
            <a:endParaRPr lang="fa-IR" sz="2400" b="1" u="sng" dirty="0">
              <a:solidFill>
                <a:srgbClr val="C00000"/>
              </a:solidFill>
            </a:endParaRPr>
          </a:p>
          <a:p>
            <a:pPr lvl="1" algn="just" rtl="1"/>
            <a:r>
              <a:rPr lang="fa-IR" sz="2000" dirty="0">
                <a:cs typeface="B Nazanin" panose="00000400000000000000" pitchFamily="2" charset="-78"/>
              </a:rPr>
              <a:t>ممنوعیت استفاده از کیسه های پلاستیک در برخی شهرها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اعمال مالیات بر کیسه های خرید یکبار مصرف پلاستیکی</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تشویق استفاده از کیسه های چند بار مصرف خرید</a:t>
            </a:r>
          </a:p>
          <a:p>
            <a:pPr lvl="1" algn="just" rtl="1"/>
            <a:endParaRPr lang="fa-IR" sz="2000" dirty="0"/>
          </a:p>
          <a:p>
            <a:pPr lvl="2" algn="just" rtl="1"/>
            <a:endParaRPr lang="fa-IR" sz="1600" dirty="0"/>
          </a:p>
        </p:txBody>
      </p:sp>
    </p:spTree>
    <p:extLst>
      <p:ext uri="{BB962C8B-B14F-4D97-AF65-F5344CB8AC3E}">
        <p14:creationId xmlns:p14="http://schemas.microsoft.com/office/powerpoint/2010/main" val="4118963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30CCE2E-AA2B-D74D-AE85-3EB41EDC4F72}"/>
              </a:ext>
            </a:extLst>
          </p:cNvPr>
          <p:cNvSpPr txBox="1">
            <a:spLocks/>
          </p:cNvSpPr>
          <p:nvPr/>
        </p:nvSpPr>
        <p:spPr>
          <a:xfrm>
            <a:off x="903584" y="1477233"/>
            <a:ext cx="10844842" cy="43853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مالزی</a:t>
            </a:r>
          </a:p>
          <a:p>
            <a:pPr algn="just" rtl="1"/>
            <a:endParaRPr lang="fa-IR" sz="2400" b="1" u="sng" dirty="0">
              <a:solidFill>
                <a:srgbClr val="C00000"/>
              </a:solidFill>
            </a:endParaRPr>
          </a:p>
          <a:p>
            <a:pPr lvl="1" algn="just" rtl="1"/>
            <a:r>
              <a:rPr lang="fa-IR" sz="2000" dirty="0">
                <a:cs typeface="B Nazanin" panose="00000400000000000000" pitchFamily="2" charset="-78"/>
              </a:rPr>
              <a:t>ممنوعیت کیسه های خرید پلاستیکی در برخی شهرها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ممنوعیت استفاده از نی های پلاستیک در برخی شهرها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تشویق استفاده از کیسه های چند بار مصرف</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حمایت دولت از توسعه برنامه تکنولوژی سبز جهت حمایت از فعالان حوزه تولید مواد زیست تخریب پذیر </a:t>
            </a:r>
          </a:p>
          <a:p>
            <a:pPr lvl="1" algn="just" rtl="1"/>
            <a:endParaRPr lang="fa-IR" sz="2000" dirty="0"/>
          </a:p>
          <a:p>
            <a:pPr lvl="2" algn="just" rtl="1"/>
            <a:endParaRPr lang="fa-IR" sz="1600" dirty="0"/>
          </a:p>
        </p:txBody>
      </p:sp>
    </p:spTree>
    <p:extLst>
      <p:ext uri="{BB962C8B-B14F-4D97-AF65-F5344CB8AC3E}">
        <p14:creationId xmlns:p14="http://schemas.microsoft.com/office/powerpoint/2010/main" val="2896298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Content Placeholder 2">
            <a:extLst>
              <a:ext uri="{FF2B5EF4-FFF2-40B4-BE49-F238E27FC236}">
                <a16:creationId xmlns:a16="http://schemas.microsoft.com/office/drawing/2014/main" id="{521BE516-BCB9-E285-0FD5-8CD43243CED7}"/>
              </a:ext>
            </a:extLst>
          </p:cNvPr>
          <p:cNvSpPr txBox="1">
            <a:spLocks/>
          </p:cNvSpPr>
          <p:nvPr/>
        </p:nvSpPr>
        <p:spPr>
          <a:xfrm>
            <a:off x="886462" y="1475285"/>
            <a:ext cx="10844842" cy="490285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تایوان</a:t>
            </a:r>
          </a:p>
          <a:p>
            <a:pPr algn="just" rtl="1"/>
            <a:r>
              <a:rPr lang="fa-IR" sz="2400" dirty="0">
                <a:cs typeface="B Nazanin" panose="00000400000000000000" pitchFamily="2" charset="-78"/>
              </a:rPr>
              <a:t>اداره کل حفاظت محیط زیست اقدامات زیر را انجام داده است:</a:t>
            </a:r>
          </a:p>
          <a:p>
            <a:pPr lvl="1" algn="just" rtl="1"/>
            <a:r>
              <a:rPr lang="fa-IR" sz="2000" dirty="0">
                <a:cs typeface="B Nazanin" panose="00000400000000000000" pitchFamily="2" charset="-78"/>
              </a:rPr>
              <a:t>ایجاد علامت سبز برای درج روی محصولات با اثر مخرب کمتر بر پلاستیک ها در سال 1992</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ممنوعیت توزیع رایگان کیسه های یکبار مصرف غیر زیست تخریب پذیر</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محدودیت در استفاده از سینی و بسته بندی های پلاستیکی</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ارتقاء برنامه علامت سبز</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شروع اقتصاد چرخشی برای مدیریت </a:t>
            </a:r>
            <a:r>
              <a:rPr lang="fa-IR" sz="2000" dirty="0" err="1">
                <a:cs typeface="B Nazanin" panose="00000400000000000000" pitchFamily="2" charset="-78"/>
              </a:rPr>
              <a:t>پسماندها</a:t>
            </a:r>
            <a:endParaRPr lang="fa-IR" sz="2000" dirty="0">
              <a:cs typeface="B Nazanin" panose="00000400000000000000" pitchFamily="2" charset="-78"/>
            </a:endParaRP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توسعه استراتژی سیستم های </a:t>
            </a:r>
            <a:r>
              <a:rPr lang="fa-IR" sz="2000" dirty="0" err="1">
                <a:cs typeface="B Nazanin" panose="00000400000000000000" pitchFamily="2" charset="-78"/>
              </a:rPr>
              <a:t>بازیافت</a:t>
            </a:r>
            <a:endParaRPr lang="fa-IR" sz="2000" dirty="0">
              <a:cs typeface="B Nazanin" panose="00000400000000000000" pitchFamily="2" charset="-78"/>
            </a:endParaRP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تمرکز بر آموزش مدیریت منابع، طراحی دوستار محیط زیست </a:t>
            </a:r>
            <a:r>
              <a:rPr lang="fa-IR" sz="2000" dirty="0" err="1">
                <a:cs typeface="B Nazanin" panose="00000400000000000000" pitchFamily="2" charset="-78"/>
              </a:rPr>
              <a:t>نوآورانه</a:t>
            </a:r>
            <a:r>
              <a:rPr lang="fa-IR" sz="2000" dirty="0">
                <a:cs typeface="B Nazanin" panose="00000400000000000000" pitchFamily="2" charset="-78"/>
              </a:rPr>
              <a:t>، کاربردهای جدید فناورانه، طرز اداره محیط زیست </a:t>
            </a:r>
          </a:p>
          <a:p>
            <a:pPr lvl="2" algn="just" rtl="1"/>
            <a:endParaRPr lang="fa-IR" sz="1600" dirty="0"/>
          </a:p>
        </p:txBody>
      </p:sp>
    </p:spTree>
    <p:extLst>
      <p:ext uri="{BB962C8B-B14F-4D97-AF65-F5344CB8AC3E}">
        <p14:creationId xmlns:p14="http://schemas.microsoft.com/office/powerpoint/2010/main" val="20067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Content Placeholder 2">
            <a:extLst>
              <a:ext uri="{FF2B5EF4-FFF2-40B4-BE49-F238E27FC236}">
                <a16:creationId xmlns:a16="http://schemas.microsoft.com/office/drawing/2014/main" id="{C5B66D10-655D-87C4-7245-2D65066B1554}"/>
              </a:ext>
            </a:extLst>
          </p:cNvPr>
          <p:cNvSpPr txBox="1">
            <a:spLocks/>
          </p:cNvSpPr>
          <p:nvPr/>
        </p:nvSpPr>
        <p:spPr>
          <a:xfrm>
            <a:off x="961963" y="1488361"/>
            <a:ext cx="10844842" cy="45533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ژاپن</a:t>
            </a:r>
          </a:p>
          <a:p>
            <a:pPr lvl="1" algn="just" rtl="1"/>
            <a:r>
              <a:rPr lang="fa-IR" sz="2000" dirty="0">
                <a:cs typeface="B Nazanin" panose="00000400000000000000" pitchFamily="2" charset="-78"/>
              </a:rPr>
              <a:t>افزایش قیمت کیسه های خرید پلاستیکی </a:t>
            </a:r>
            <a:r>
              <a:rPr lang="fa-IR" sz="2000" dirty="0" err="1">
                <a:cs typeface="B Nazanin" panose="00000400000000000000" pitchFamily="2" charset="-78"/>
              </a:rPr>
              <a:t>فروشگاهی</a:t>
            </a:r>
            <a:endParaRPr lang="fa-IR" sz="2000" dirty="0">
              <a:cs typeface="B Nazanin" panose="00000400000000000000" pitchFamily="2" charset="-78"/>
            </a:endParaRP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تصویب قوانین برای تقویت </a:t>
            </a:r>
            <a:r>
              <a:rPr lang="en-US" sz="2000" dirty="0">
                <a:cs typeface="B Nazanin" panose="00000400000000000000" pitchFamily="2" charset="-78"/>
              </a:rPr>
              <a:t>3R</a:t>
            </a:r>
            <a:r>
              <a:rPr lang="fa-IR" sz="2000" dirty="0">
                <a:cs typeface="B Nazanin" panose="00000400000000000000" pitchFamily="2" charset="-78"/>
              </a:rPr>
              <a:t> شامل تقویت استفاده از پلاستیک های </a:t>
            </a:r>
            <a:r>
              <a:rPr lang="fa-IR" sz="2000" dirty="0" err="1">
                <a:cs typeface="B Nazanin" panose="00000400000000000000" pitchFamily="2" charset="-78"/>
              </a:rPr>
              <a:t>بازیافتی</a:t>
            </a:r>
            <a:r>
              <a:rPr lang="fa-IR" sz="2000" dirty="0">
                <a:cs typeface="B Nazanin" panose="00000400000000000000" pitchFamily="2" charset="-78"/>
              </a:rPr>
              <a:t>، استفاده موثر از منابع، ارائه تجهیزات و خدمات سازگار با محیط زیست، </a:t>
            </a:r>
            <a:r>
              <a:rPr lang="fa-IR" sz="2000" dirty="0" err="1">
                <a:cs typeface="B Nazanin" panose="00000400000000000000" pitchFamily="2" charset="-78"/>
              </a:rPr>
              <a:t>بازیافت</a:t>
            </a:r>
            <a:r>
              <a:rPr lang="fa-IR" sz="2000" dirty="0">
                <a:cs typeface="B Nazanin" panose="00000400000000000000" pitchFamily="2" charset="-78"/>
              </a:rPr>
              <a:t> بسته بندی ها و ظروف، </a:t>
            </a:r>
            <a:r>
              <a:rPr lang="fa-IR" sz="2000" dirty="0" err="1">
                <a:cs typeface="B Nazanin" panose="00000400000000000000" pitchFamily="2" charset="-78"/>
              </a:rPr>
              <a:t>بازیافت</a:t>
            </a:r>
            <a:r>
              <a:rPr lang="fa-IR" sz="2000" dirty="0">
                <a:cs typeface="B Nazanin" panose="00000400000000000000" pitchFamily="2" charset="-78"/>
              </a:rPr>
              <a:t> </a:t>
            </a:r>
            <a:r>
              <a:rPr lang="fa-IR" sz="2000" dirty="0" err="1">
                <a:cs typeface="B Nazanin" panose="00000400000000000000" pitchFamily="2" charset="-78"/>
              </a:rPr>
              <a:t>پسماند</a:t>
            </a:r>
            <a:r>
              <a:rPr lang="fa-IR" sz="2000" dirty="0">
                <a:cs typeface="B Nazanin" panose="00000400000000000000" pitchFamily="2" charset="-78"/>
              </a:rPr>
              <a:t> غذایی، مدیریت </a:t>
            </a:r>
            <a:r>
              <a:rPr lang="fa-IR" sz="2000" dirty="0" err="1">
                <a:cs typeface="B Nazanin" panose="00000400000000000000" pitchFamily="2" charset="-78"/>
              </a:rPr>
              <a:t>پسماند</a:t>
            </a:r>
            <a:r>
              <a:rPr lang="fa-IR" sz="2000" dirty="0">
                <a:cs typeface="B Nazanin" panose="00000400000000000000" pitchFamily="2" charset="-78"/>
              </a:rPr>
              <a:t>.</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اتخاذ استراتژی های مختلف برای توسعه صنعت </a:t>
            </a:r>
            <a:r>
              <a:rPr lang="fa-IR" sz="2000" dirty="0" err="1">
                <a:cs typeface="B Nazanin" panose="00000400000000000000" pitchFamily="2" charset="-78"/>
              </a:rPr>
              <a:t>بایوتکنولوژی</a:t>
            </a:r>
            <a:r>
              <a:rPr lang="fa-IR" sz="2000" dirty="0">
                <a:cs typeface="B Nazanin" panose="00000400000000000000" pitchFamily="2" charset="-78"/>
              </a:rPr>
              <a:t> و استفاده از منابع </a:t>
            </a:r>
            <a:r>
              <a:rPr lang="fa-IR" sz="2000" dirty="0" err="1">
                <a:cs typeface="B Nazanin" panose="00000400000000000000" pitchFamily="2" charset="-78"/>
              </a:rPr>
              <a:t>تجدیدپذیر</a:t>
            </a:r>
            <a:r>
              <a:rPr lang="fa-IR" sz="2000" dirty="0">
                <a:cs typeface="B Nazanin" panose="00000400000000000000" pitchFamily="2" charset="-78"/>
              </a:rPr>
              <a:t> و ایجاد یک جامعه پایدار بر اساس افزایش آگاهی عمومی درباره </a:t>
            </a:r>
            <a:r>
              <a:rPr lang="fa-IR" sz="2000" dirty="0" err="1">
                <a:cs typeface="B Nazanin" panose="00000400000000000000" pitchFamily="2" charset="-78"/>
              </a:rPr>
              <a:t>پلیمرهای</a:t>
            </a:r>
            <a:r>
              <a:rPr lang="fa-IR" sz="2000" dirty="0">
                <a:cs typeface="B Nazanin" panose="00000400000000000000" pitchFamily="2" charset="-78"/>
              </a:rPr>
              <a:t> زیست تخریب پذیر</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توجه به </a:t>
            </a:r>
            <a:r>
              <a:rPr lang="fa-IR" sz="2000" dirty="0" err="1">
                <a:cs typeface="B Nazanin" panose="00000400000000000000" pitchFamily="2" charset="-78"/>
              </a:rPr>
              <a:t>پلیمرهای</a:t>
            </a:r>
            <a:r>
              <a:rPr lang="fa-IR" sz="2000" dirty="0">
                <a:cs typeface="B Nazanin" panose="00000400000000000000" pitchFamily="2" charset="-78"/>
              </a:rPr>
              <a:t> زیست تخریب پذیر و زیست پایه برای کاهش انتشار </a:t>
            </a:r>
            <a:r>
              <a:rPr lang="en-US" sz="2000" dirty="0">
                <a:cs typeface="B Nazanin" panose="00000400000000000000" pitchFamily="2" charset="-78"/>
              </a:rPr>
              <a:t>CO2</a:t>
            </a:r>
            <a:endParaRPr lang="fa-IR" sz="2000" dirty="0">
              <a:cs typeface="B Nazanin" panose="00000400000000000000" pitchFamily="2" charset="-78"/>
            </a:endParaRP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توسعه استفاده از </a:t>
            </a:r>
            <a:r>
              <a:rPr lang="en-US" sz="2000" dirty="0">
                <a:cs typeface="B Nazanin" panose="00000400000000000000" pitchFamily="2" charset="-78"/>
              </a:rPr>
              <a:t>PLA</a:t>
            </a:r>
            <a:r>
              <a:rPr lang="fa-IR" sz="2000" dirty="0">
                <a:cs typeface="B Nazanin" panose="00000400000000000000" pitchFamily="2" charset="-78"/>
              </a:rPr>
              <a:t> و </a:t>
            </a:r>
            <a:r>
              <a:rPr lang="en-US" sz="2000" dirty="0">
                <a:cs typeface="B Nazanin" panose="00000400000000000000" pitchFamily="2" charset="-78"/>
              </a:rPr>
              <a:t>PBS</a:t>
            </a:r>
            <a:r>
              <a:rPr lang="fa-IR" sz="2000" dirty="0">
                <a:cs typeface="B Nazanin" panose="00000400000000000000" pitchFamily="2" charset="-78"/>
              </a:rPr>
              <a:t> در بسته بندی های مواد غذایی</a:t>
            </a:r>
          </a:p>
        </p:txBody>
      </p:sp>
    </p:spTree>
    <p:extLst>
      <p:ext uri="{BB962C8B-B14F-4D97-AF65-F5344CB8AC3E}">
        <p14:creationId xmlns:p14="http://schemas.microsoft.com/office/powerpoint/2010/main" val="426629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1C9309-D506-948C-5706-2CB2609433B1}"/>
              </a:ext>
            </a:extLst>
          </p:cNvPr>
          <p:cNvPicPr>
            <a:picLocks noChangeAspect="1"/>
          </p:cNvPicPr>
          <p:nvPr/>
        </p:nvPicPr>
        <p:blipFill>
          <a:blip r:embed="rId2"/>
          <a:stretch>
            <a:fillRect/>
          </a:stretch>
        </p:blipFill>
        <p:spPr>
          <a:xfrm>
            <a:off x="1448633" y="1898620"/>
            <a:ext cx="9294734" cy="4479517"/>
          </a:xfrm>
          <a:prstGeom prst="rect">
            <a:avLst/>
          </a:prstGeom>
        </p:spPr>
      </p:pic>
      <p:sp>
        <p:nvSpPr>
          <p:cNvPr id="4" name="Content Placeholder 2">
            <a:extLst>
              <a:ext uri="{FF2B5EF4-FFF2-40B4-BE49-F238E27FC236}">
                <a16:creationId xmlns:a16="http://schemas.microsoft.com/office/drawing/2014/main" id="{05724368-762B-E54E-63E5-6A3FCE3173C1}"/>
              </a:ext>
            </a:extLst>
          </p:cNvPr>
          <p:cNvSpPr txBox="1">
            <a:spLocks/>
          </p:cNvSpPr>
          <p:nvPr/>
        </p:nvSpPr>
        <p:spPr>
          <a:xfrm>
            <a:off x="878159" y="1399080"/>
            <a:ext cx="10844842" cy="5816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چین</a:t>
            </a:r>
          </a:p>
          <a:p>
            <a:pPr marL="457200" lvl="1" indent="0" algn="just" rtl="1">
              <a:buFont typeface="Arial" panose="020B0604020202020204" pitchFamily="34" charset="0"/>
              <a:buNone/>
            </a:pPr>
            <a:endParaRPr lang="fa-IR" sz="2000" dirty="0"/>
          </a:p>
        </p:txBody>
      </p:sp>
    </p:spTree>
    <p:extLst>
      <p:ext uri="{BB962C8B-B14F-4D97-AF65-F5344CB8AC3E}">
        <p14:creationId xmlns:p14="http://schemas.microsoft.com/office/powerpoint/2010/main" val="147590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866453-9474-082D-862E-7295FB2704A4}"/>
              </a:ext>
            </a:extLst>
          </p:cNvPr>
          <p:cNvSpPr txBox="1">
            <a:spLocks/>
          </p:cNvSpPr>
          <p:nvPr/>
        </p:nvSpPr>
        <p:spPr>
          <a:xfrm>
            <a:off x="3707934" y="2021747"/>
            <a:ext cx="7938782" cy="443551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dirty="0">
                <a:cs typeface="B Nazanin" panose="00000400000000000000" pitchFamily="2" charset="-78"/>
              </a:rPr>
              <a:t>لزوم توجه به اثرات زیست محیطی پلاستیک ها</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معرفی پلیمرهای زیست تخریب پذیر</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تولید و مصرف پلیمرهای زیست تخریب پذیر</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مدیریت پسماند در نقاط مختلف جهان</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نمونه هایی از اقدامات کشورها برای مقابله با چالش آلایندگی پلاستیک ها</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جمع بندی و پیشنهادات</a:t>
            </a:r>
          </a:p>
          <a:p>
            <a:pPr algn="just" rtl="1"/>
            <a:endParaRPr lang="fa-IR" sz="2400" dirty="0"/>
          </a:p>
          <a:p>
            <a:pPr algn="just" rtl="1"/>
            <a:endParaRPr lang="fa-IR" sz="2400" dirty="0"/>
          </a:p>
          <a:p>
            <a:pPr algn="just" rtl="1"/>
            <a:endParaRPr lang="en-US" sz="2400" dirty="0"/>
          </a:p>
        </p:txBody>
      </p:sp>
      <p:sp>
        <p:nvSpPr>
          <p:cNvPr id="5" name="Title 1">
            <a:extLst>
              <a:ext uri="{FF2B5EF4-FFF2-40B4-BE49-F238E27FC236}">
                <a16:creationId xmlns:a16="http://schemas.microsoft.com/office/drawing/2014/main" id="{A9679D97-46A3-1C7C-B637-611626000A08}"/>
              </a:ext>
            </a:extLst>
          </p:cNvPr>
          <p:cNvSpPr txBox="1">
            <a:spLocks/>
          </p:cNvSpPr>
          <p:nvPr/>
        </p:nvSpPr>
        <p:spPr>
          <a:xfrm>
            <a:off x="1131116" y="1358966"/>
            <a:ext cx="10515600" cy="5956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عناوین</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198652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5" name="Content Placeholder 2">
            <a:extLst>
              <a:ext uri="{FF2B5EF4-FFF2-40B4-BE49-F238E27FC236}">
                <a16:creationId xmlns:a16="http://schemas.microsoft.com/office/drawing/2014/main" id="{3B6C636D-E8B1-F05F-2519-7E434CF8D334}"/>
              </a:ext>
            </a:extLst>
          </p:cNvPr>
          <p:cNvSpPr txBox="1">
            <a:spLocks/>
          </p:cNvSpPr>
          <p:nvPr/>
        </p:nvSpPr>
        <p:spPr>
          <a:xfrm>
            <a:off x="995519" y="1458401"/>
            <a:ext cx="10844842" cy="4450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هند</a:t>
            </a:r>
          </a:p>
          <a:p>
            <a:pPr lvl="1" algn="just" rtl="1"/>
            <a:r>
              <a:rPr lang="fa-IR" sz="2000" dirty="0">
                <a:cs typeface="B Nazanin" panose="00000400000000000000" pitchFamily="2" charset="-78"/>
              </a:rPr>
              <a:t>شکست طرح ممنوعیت کیسه های پلاستیکی یکبار مصرف </a:t>
            </a:r>
            <a:r>
              <a:rPr lang="fa-IR" sz="2000" dirty="0" err="1">
                <a:cs typeface="B Nazanin" panose="00000400000000000000" pitchFamily="2" charset="-78"/>
              </a:rPr>
              <a:t>بدلیل</a:t>
            </a:r>
            <a:r>
              <a:rPr lang="fa-IR" sz="2000" dirty="0">
                <a:cs typeface="B Nazanin" panose="00000400000000000000" pitchFamily="2" charset="-78"/>
              </a:rPr>
              <a:t> مخالفت گسترده شرکت های تولید کننده</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جایگزینی یک برنامه تدریجی شامل کاهش ضخامت کیسه ها، ممنوعیت استفاده از فیلم های پلاستیکی در کاربردهای مشخص و محدود، و در ادامه گسترش آن.</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اعمال محدودیت در برخی شهرها در فصل سیلاب ها برای جلوگیری از گرفتگی فاضلاب ها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اعمال محدودیت و ممنوعیت برای برخی گونه های پلاستیک های غیر زیست تخریب پذیر</a:t>
            </a:r>
          </a:p>
        </p:txBody>
      </p:sp>
    </p:spTree>
    <p:extLst>
      <p:ext uri="{BB962C8B-B14F-4D97-AF65-F5344CB8AC3E}">
        <p14:creationId xmlns:p14="http://schemas.microsoft.com/office/powerpoint/2010/main" val="168646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67E8DB6-70DE-6603-3F1F-D5990A24886E}"/>
              </a:ext>
            </a:extLst>
          </p:cNvPr>
          <p:cNvSpPr txBox="1">
            <a:spLocks/>
          </p:cNvSpPr>
          <p:nvPr/>
        </p:nvSpPr>
        <p:spPr>
          <a:xfrm>
            <a:off x="1020687" y="1536898"/>
            <a:ext cx="10844842" cy="2663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کشورهای عربی و حاشیه خلیج فارس</a:t>
            </a:r>
            <a:endParaRPr lang="en-US" sz="2400" b="1" u="sng" dirty="0">
              <a:solidFill>
                <a:srgbClr val="C00000"/>
              </a:solidFill>
              <a:cs typeface="B Titr" panose="00000700000000000000" pitchFamily="2" charset="-78"/>
            </a:endParaRPr>
          </a:p>
          <a:p>
            <a:pPr marL="0" indent="0" algn="just" rtl="1">
              <a:buNone/>
            </a:pPr>
            <a:endParaRPr lang="fa-IR" sz="2400" b="1" u="sng" dirty="0">
              <a:solidFill>
                <a:srgbClr val="C00000"/>
              </a:solidFill>
              <a:cs typeface="B Titr" panose="00000700000000000000" pitchFamily="2" charset="-78"/>
            </a:endParaRPr>
          </a:p>
          <a:p>
            <a:pPr lvl="1" algn="just" rtl="1"/>
            <a:r>
              <a:rPr lang="fa-IR" sz="2000" dirty="0">
                <a:cs typeface="B Nazanin" panose="00000400000000000000" pitchFamily="2" charset="-78"/>
              </a:rPr>
              <a:t>در این عربستان محصولات پلاستیکی ساخته شده از پلی </a:t>
            </a:r>
            <a:r>
              <a:rPr lang="fa-IR" sz="2000" dirty="0" err="1">
                <a:cs typeface="B Nazanin" panose="00000400000000000000" pitchFamily="2" charset="-78"/>
              </a:rPr>
              <a:t>الفین</a:t>
            </a:r>
            <a:r>
              <a:rPr lang="fa-IR" sz="2000" dirty="0">
                <a:cs typeface="B Nazanin" panose="00000400000000000000" pitchFamily="2" charset="-78"/>
              </a:rPr>
              <a:t> ها که یکبار </a:t>
            </a:r>
            <a:r>
              <a:rPr lang="fa-IR" sz="2000" dirty="0" err="1">
                <a:cs typeface="B Nazanin" panose="00000400000000000000" pitchFamily="2" charset="-78"/>
              </a:rPr>
              <a:t>مصرفند</a:t>
            </a:r>
            <a:r>
              <a:rPr lang="fa-IR" sz="2000" dirty="0">
                <a:cs typeface="B Nazanin" panose="00000400000000000000" pitchFamily="2" charset="-78"/>
              </a:rPr>
              <a:t> باید حاوی افزودنی </a:t>
            </a:r>
            <a:r>
              <a:rPr lang="fa-IR" sz="2000" dirty="0" err="1">
                <a:cs typeface="B Nazanin" panose="00000400000000000000" pitchFamily="2" charset="-78"/>
              </a:rPr>
              <a:t>اگزو</a:t>
            </a:r>
            <a:r>
              <a:rPr lang="fa-IR" sz="2000" dirty="0">
                <a:cs typeface="B Nazanin" panose="00000400000000000000" pitchFamily="2" charset="-78"/>
              </a:rPr>
              <a:t> باشند.</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در </a:t>
            </a:r>
            <a:r>
              <a:rPr lang="fa-IR" sz="2000" dirty="0" err="1">
                <a:cs typeface="B Nazanin" panose="00000400000000000000" pitchFamily="2" charset="-78"/>
              </a:rPr>
              <a:t>امارات</a:t>
            </a:r>
            <a:r>
              <a:rPr lang="fa-IR" sz="2000" dirty="0">
                <a:cs typeface="B Nazanin" panose="00000400000000000000" pitchFamily="2" charset="-78"/>
              </a:rPr>
              <a:t>، </a:t>
            </a:r>
            <a:r>
              <a:rPr lang="fa-IR" sz="2000" dirty="0" err="1">
                <a:cs typeface="B Nazanin" panose="00000400000000000000" pitchFamily="2" charset="-78"/>
              </a:rPr>
              <a:t>بحرین</a:t>
            </a:r>
            <a:r>
              <a:rPr lang="fa-IR" sz="2000" dirty="0">
                <a:cs typeface="B Nazanin" panose="00000400000000000000" pitchFamily="2" charset="-78"/>
              </a:rPr>
              <a:t> و اردن کیسه های پلاستیکی و سایر بسته بندی های پلاستیکی باید حاوی مواد </a:t>
            </a:r>
            <a:r>
              <a:rPr lang="fa-IR" sz="2000" dirty="0" err="1">
                <a:cs typeface="B Nazanin" panose="00000400000000000000" pitchFamily="2" charset="-78"/>
              </a:rPr>
              <a:t>اگزو</a:t>
            </a:r>
            <a:r>
              <a:rPr lang="fa-IR" sz="2000" dirty="0">
                <a:cs typeface="B Nazanin" panose="00000400000000000000" pitchFamily="2" charset="-78"/>
              </a:rPr>
              <a:t> باشد.</a:t>
            </a:r>
          </a:p>
          <a:p>
            <a:pPr lvl="1" algn="just" rtl="1"/>
            <a:endParaRPr lang="fa-IR" sz="2000" dirty="0"/>
          </a:p>
          <a:p>
            <a:pPr lvl="1" algn="just" rtl="1"/>
            <a:endParaRPr lang="fa-IR" sz="2000" dirty="0"/>
          </a:p>
        </p:txBody>
      </p:sp>
    </p:spTree>
    <p:extLst>
      <p:ext uri="{BB962C8B-B14F-4D97-AF65-F5344CB8AC3E}">
        <p14:creationId xmlns:p14="http://schemas.microsoft.com/office/powerpoint/2010/main" val="1950557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Content Placeholder 2">
            <a:extLst>
              <a:ext uri="{FF2B5EF4-FFF2-40B4-BE49-F238E27FC236}">
                <a16:creationId xmlns:a16="http://schemas.microsoft.com/office/drawing/2014/main" id="{22CE8830-8932-54AB-0A57-0AC897AB78CF}"/>
              </a:ext>
            </a:extLst>
          </p:cNvPr>
          <p:cNvSpPr txBox="1">
            <a:spLocks/>
          </p:cNvSpPr>
          <p:nvPr/>
        </p:nvSpPr>
        <p:spPr>
          <a:xfrm>
            <a:off x="928407" y="1421335"/>
            <a:ext cx="10844842" cy="48519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کشورهای اروپایی و حوزه </a:t>
            </a:r>
            <a:r>
              <a:rPr lang="fa-IR" sz="2400" b="1" u="sng" dirty="0" err="1">
                <a:solidFill>
                  <a:srgbClr val="C00000"/>
                </a:solidFill>
                <a:cs typeface="B Titr" panose="00000700000000000000" pitchFamily="2" charset="-78"/>
              </a:rPr>
              <a:t>بالتیک</a:t>
            </a:r>
            <a:endParaRPr lang="fa-IR" sz="2400" b="1" u="sng" dirty="0">
              <a:solidFill>
                <a:srgbClr val="C00000"/>
              </a:solidFill>
              <a:cs typeface="B Titr" panose="00000700000000000000" pitchFamily="2" charset="-78"/>
            </a:endParaRPr>
          </a:p>
          <a:p>
            <a:pPr lvl="1" algn="just" rtl="1"/>
            <a:endParaRPr lang="fa-IR" sz="2000" dirty="0"/>
          </a:p>
          <a:p>
            <a:pPr lvl="1" algn="just" rtl="1"/>
            <a:r>
              <a:rPr lang="fa-IR" sz="2000" dirty="0">
                <a:cs typeface="B Nazanin" panose="00000400000000000000" pitchFamily="2" charset="-78"/>
              </a:rPr>
              <a:t>تمرکز بر اقتصاد چرخشی با هدف صفر کردن </a:t>
            </a:r>
            <a:r>
              <a:rPr lang="fa-IR" sz="2000" dirty="0" err="1">
                <a:cs typeface="B Nazanin" panose="00000400000000000000" pitchFamily="2" charset="-78"/>
              </a:rPr>
              <a:t>پسماند</a:t>
            </a:r>
            <a:endParaRPr lang="fa-IR" sz="2000" dirty="0">
              <a:cs typeface="B Nazanin" panose="00000400000000000000" pitchFamily="2" charset="-78"/>
            </a:endParaRP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کاهش مصرف محصولات سبک پلاستیکی </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سیاست افزایش مصرف </a:t>
            </a:r>
            <a:r>
              <a:rPr lang="fa-IR" sz="2000" dirty="0" err="1">
                <a:cs typeface="B Nazanin" panose="00000400000000000000" pitchFamily="2" charset="-78"/>
              </a:rPr>
              <a:t>پلیمرهای</a:t>
            </a:r>
            <a:r>
              <a:rPr lang="fa-IR" sz="2000" dirty="0">
                <a:cs typeface="B Nazanin" panose="00000400000000000000" pitchFamily="2" charset="-78"/>
              </a:rPr>
              <a:t> زیست تخریب پذیر</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جمع آوری مخلوط پلاستیک های زیست تخریب پذیر با </a:t>
            </a:r>
            <a:r>
              <a:rPr lang="fa-IR" sz="2000" dirty="0" err="1">
                <a:cs typeface="B Nazanin" panose="00000400000000000000" pitchFamily="2" charset="-78"/>
              </a:rPr>
              <a:t>پسماندهای</a:t>
            </a:r>
            <a:r>
              <a:rPr lang="fa-IR" sz="2000" dirty="0">
                <a:cs typeface="B Nazanin" panose="00000400000000000000" pitchFamily="2" charset="-78"/>
              </a:rPr>
              <a:t> آلی جهت </a:t>
            </a:r>
            <a:r>
              <a:rPr lang="fa-IR" sz="2000" dirty="0" err="1">
                <a:cs typeface="B Nazanin" panose="00000400000000000000" pitchFamily="2" charset="-78"/>
              </a:rPr>
              <a:t>کامپوست</a:t>
            </a:r>
            <a:r>
              <a:rPr lang="fa-IR" sz="2000" dirty="0">
                <a:cs typeface="B Nazanin" panose="00000400000000000000" pitchFamily="2" charset="-78"/>
              </a:rPr>
              <a:t> یا دستگاه هاضم و از </a:t>
            </a:r>
            <a:r>
              <a:rPr lang="fa-IR" sz="2000" dirty="0" err="1">
                <a:cs typeface="B Nazanin" panose="00000400000000000000" pitchFamily="2" charset="-78"/>
              </a:rPr>
              <a:t>سا</a:t>
            </a:r>
            <a:r>
              <a:rPr lang="fa-IR" sz="2000" dirty="0">
                <a:cs typeface="B Nazanin" panose="00000400000000000000" pitchFamily="2" charset="-78"/>
              </a:rPr>
              <a:t> ل2023 اجباری کردن جمع آوری </a:t>
            </a:r>
            <a:r>
              <a:rPr lang="fa-IR" sz="2000" dirty="0" err="1">
                <a:cs typeface="B Nazanin" panose="00000400000000000000" pitchFamily="2" charset="-78"/>
              </a:rPr>
              <a:t>مجزای</a:t>
            </a:r>
            <a:r>
              <a:rPr lang="fa-IR" sz="2000" dirty="0">
                <a:cs typeface="B Nazanin" panose="00000400000000000000" pitchFamily="2" charset="-78"/>
              </a:rPr>
              <a:t> آنها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ممانعت از دفن پلاستیک های قابل </a:t>
            </a:r>
            <a:r>
              <a:rPr lang="fa-IR" sz="2000" dirty="0" err="1">
                <a:cs typeface="B Nazanin" panose="00000400000000000000" pitchFamily="2" charset="-78"/>
              </a:rPr>
              <a:t>بازیافت</a:t>
            </a:r>
            <a:endParaRPr lang="fa-IR" sz="2000" dirty="0">
              <a:cs typeface="B Nazanin" panose="00000400000000000000" pitchFamily="2" charset="-78"/>
            </a:endParaRPr>
          </a:p>
          <a:p>
            <a:pPr lvl="1" algn="just" rtl="1"/>
            <a:endParaRPr lang="fa-IR" sz="2000" dirty="0"/>
          </a:p>
          <a:p>
            <a:pPr lvl="1" algn="just" rtl="1"/>
            <a:endParaRPr lang="fa-IR" sz="2000" dirty="0"/>
          </a:p>
        </p:txBody>
      </p:sp>
    </p:spTree>
    <p:extLst>
      <p:ext uri="{BB962C8B-B14F-4D97-AF65-F5344CB8AC3E}">
        <p14:creationId xmlns:p14="http://schemas.microsoft.com/office/powerpoint/2010/main" val="103986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7A0FB-53A4-D0DB-3E3A-823E6FFCFD9D}"/>
              </a:ext>
            </a:extLst>
          </p:cNvPr>
          <p:cNvSpPr txBox="1">
            <a:spLocks/>
          </p:cNvSpPr>
          <p:nvPr/>
        </p:nvSpPr>
        <p:spPr>
          <a:xfrm>
            <a:off x="1003908" y="1539638"/>
            <a:ext cx="10844842" cy="26312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آمریکای مرکزی و جنوبی</a:t>
            </a:r>
          </a:p>
          <a:p>
            <a:pPr lvl="1" algn="just" rtl="1"/>
            <a:endParaRPr lang="fa-IR" sz="2000" dirty="0"/>
          </a:p>
          <a:p>
            <a:pPr lvl="1" algn="just" rtl="1"/>
            <a:r>
              <a:rPr lang="fa-IR" sz="2000" dirty="0">
                <a:cs typeface="B Nazanin" panose="00000400000000000000" pitchFamily="2" charset="-78"/>
              </a:rPr>
              <a:t>ممنوعیت در کیسه های خرید و برخی اقلام پلاستیکی یکبار مصرف در برخی کشورها در شهرهای منتخب</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ممنوعیت خرید اقلام پلاستیکی یکبار مصرف تولید شده از مواد غیر زیست تخریب پذیر توسط کارمندان دولتی</a:t>
            </a:r>
          </a:p>
          <a:p>
            <a:pPr lvl="1" algn="just" rtl="1"/>
            <a:endParaRPr lang="fa-IR" sz="2000" dirty="0"/>
          </a:p>
          <a:p>
            <a:pPr lvl="1" algn="just" rtl="1"/>
            <a:endParaRPr lang="fa-IR" sz="2000" dirty="0"/>
          </a:p>
        </p:txBody>
      </p:sp>
    </p:spTree>
    <p:extLst>
      <p:ext uri="{BB962C8B-B14F-4D97-AF65-F5344CB8AC3E}">
        <p14:creationId xmlns:p14="http://schemas.microsoft.com/office/powerpoint/2010/main" val="4064426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AE4BA-4D3F-FF07-4FE9-98613BF72428}"/>
              </a:ext>
            </a:extLst>
          </p:cNvPr>
          <p:cNvSpPr txBox="1">
            <a:spLocks/>
          </p:cNvSpPr>
          <p:nvPr/>
        </p:nvSpPr>
        <p:spPr>
          <a:xfrm>
            <a:off x="936796" y="1454978"/>
            <a:ext cx="10844842" cy="4450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Nazanin" panose="00000400000000000000" pitchFamily="2" charset="-78"/>
              </a:rPr>
              <a:t>آمریکای شمالی</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تشویق استفاده از کیسه های یکبار مصرف ساخته شده از </a:t>
            </a:r>
            <a:r>
              <a:rPr lang="fa-IR" sz="2000" dirty="0" err="1">
                <a:cs typeface="B Nazanin" panose="00000400000000000000" pitchFamily="2" charset="-78"/>
              </a:rPr>
              <a:t>پلیمرهای</a:t>
            </a:r>
            <a:r>
              <a:rPr lang="fa-IR" sz="2000" dirty="0">
                <a:cs typeface="B Nazanin" panose="00000400000000000000" pitchFamily="2" charset="-78"/>
              </a:rPr>
              <a:t> زیست تخریب پذیر در آمریکا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توسعه تجهیزات </a:t>
            </a:r>
            <a:r>
              <a:rPr lang="fa-IR" sz="2000" dirty="0" err="1">
                <a:cs typeface="B Nazanin" panose="00000400000000000000" pitchFamily="2" charset="-78"/>
              </a:rPr>
              <a:t>کودساز</a:t>
            </a:r>
            <a:r>
              <a:rPr lang="fa-IR" sz="2000" dirty="0">
                <a:cs typeface="B Nazanin" panose="00000400000000000000" pitchFamily="2" charset="-78"/>
              </a:rPr>
              <a:t> خانگی و در مراکز دفع </a:t>
            </a:r>
            <a:r>
              <a:rPr lang="fa-IR" sz="2000" dirty="0" err="1">
                <a:cs typeface="B Nazanin" panose="00000400000000000000" pitchFamily="2" charset="-78"/>
              </a:rPr>
              <a:t>پسماند</a:t>
            </a:r>
            <a:r>
              <a:rPr lang="fa-IR" sz="2000" dirty="0">
                <a:cs typeface="B Nazanin" panose="00000400000000000000" pitchFamily="2" charset="-78"/>
              </a:rPr>
              <a:t> شهرداری در آمریکا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مقابله با پدیده </a:t>
            </a:r>
            <a:r>
              <a:rPr lang="fa-IR" sz="2000" b="1" dirty="0">
                <a:solidFill>
                  <a:srgbClr val="FF0000"/>
                </a:solidFill>
                <a:cs typeface="B Nazanin" panose="00000400000000000000" pitchFamily="2" charset="-78"/>
              </a:rPr>
              <a:t>سبز </a:t>
            </a:r>
            <a:r>
              <a:rPr lang="fa-IR" sz="2000" b="1" dirty="0" err="1">
                <a:solidFill>
                  <a:srgbClr val="FF0000"/>
                </a:solidFill>
                <a:cs typeface="B Nazanin" panose="00000400000000000000" pitchFamily="2" charset="-78"/>
              </a:rPr>
              <a:t>شویی</a:t>
            </a:r>
            <a:r>
              <a:rPr lang="fa-IR" sz="2000" b="1" dirty="0">
                <a:solidFill>
                  <a:srgbClr val="FF0000"/>
                </a:solidFill>
                <a:cs typeface="B Nazanin" panose="00000400000000000000" pitchFamily="2" charset="-78"/>
              </a:rPr>
              <a:t> </a:t>
            </a:r>
            <a:r>
              <a:rPr lang="fa-IR" sz="2000" dirty="0">
                <a:cs typeface="B Nazanin" panose="00000400000000000000" pitchFamily="2" charset="-78"/>
              </a:rPr>
              <a:t>یا ادعاهای گزاف درباره مزایای زیست محیطی محصولات پلاستیکی در آمریکا</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برنامه کانادا برای به صفر رساندن </a:t>
            </a:r>
            <a:r>
              <a:rPr lang="fa-IR" sz="2000" dirty="0" err="1">
                <a:cs typeface="B Nazanin" panose="00000400000000000000" pitchFamily="2" charset="-78"/>
              </a:rPr>
              <a:t>پسماندهای</a:t>
            </a:r>
            <a:r>
              <a:rPr lang="fa-IR" sz="2000" dirty="0">
                <a:cs typeface="B Nazanin" panose="00000400000000000000" pitchFamily="2" charset="-78"/>
              </a:rPr>
              <a:t> پلاستیکی تا سال 2030</a:t>
            </a:r>
          </a:p>
          <a:p>
            <a:pPr lvl="1" algn="just" rtl="1"/>
            <a:endParaRPr lang="fa-IR" sz="2000" dirty="0">
              <a:cs typeface="B Nazanin" panose="00000400000000000000" pitchFamily="2" charset="-78"/>
            </a:endParaRPr>
          </a:p>
          <a:p>
            <a:pPr lvl="1" algn="just" rtl="1"/>
            <a:r>
              <a:rPr lang="fa-IR" sz="2000" dirty="0">
                <a:cs typeface="B Nazanin" panose="00000400000000000000" pitchFamily="2" charset="-78"/>
              </a:rPr>
              <a:t>پذیرش پلاستیک های زیست تخریب پذیر در مراکز </a:t>
            </a:r>
            <a:r>
              <a:rPr lang="fa-IR" sz="2000" dirty="0" err="1">
                <a:cs typeface="B Nazanin" panose="00000400000000000000" pitchFamily="2" charset="-78"/>
              </a:rPr>
              <a:t>کودسازی</a:t>
            </a:r>
            <a:r>
              <a:rPr lang="fa-IR" sz="2000" dirty="0">
                <a:cs typeface="B Nazanin" panose="00000400000000000000" pitchFamily="2" charset="-78"/>
              </a:rPr>
              <a:t> در برخی شهرهای کانادا و عدم پذیرش آن در برخی دیگر</a:t>
            </a:r>
          </a:p>
          <a:p>
            <a:pPr lvl="1" algn="just" rtl="1"/>
            <a:endParaRPr lang="fa-IR" sz="2000" dirty="0">
              <a:cs typeface="B Nazanin" panose="00000400000000000000" pitchFamily="2" charset="-78"/>
            </a:endParaRPr>
          </a:p>
        </p:txBody>
      </p:sp>
    </p:spTree>
    <p:extLst>
      <p:ext uri="{BB962C8B-B14F-4D97-AF65-F5344CB8AC3E}">
        <p14:creationId xmlns:p14="http://schemas.microsoft.com/office/powerpoint/2010/main" val="1244935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99D6EF-0E02-D18C-5B9B-2FC940C536AB}"/>
              </a:ext>
            </a:extLst>
          </p:cNvPr>
          <p:cNvSpPr txBox="1">
            <a:spLocks/>
          </p:cNvSpPr>
          <p:nvPr/>
        </p:nvSpPr>
        <p:spPr>
          <a:xfrm>
            <a:off x="838200" y="2313416"/>
            <a:ext cx="10515600" cy="409887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6000" b="1" dirty="0">
                <a:latin typeface="+mn-lt"/>
                <a:cs typeface="B Titr" panose="00000700000000000000" pitchFamily="2" charset="-78"/>
              </a:rPr>
              <a:t>استانداردها و </a:t>
            </a:r>
            <a:r>
              <a:rPr lang="fa-IR" sz="6000" b="1" dirty="0" err="1">
                <a:latin typeface="+mn-lt"/>
                <a:cs typeface="B Titr" panose="00000700000000000000" pitchFamily="2" charset="-78"/>
              </a:rPr>
              <a:t>تأییدیه</a:t>
            </a:r>
            <a:r>
              <a:rPr lang="fa-IR" sz="6000" b="1" dirty="0">
                <a:latin typeface="+mn-lt"/>
                <a:cs typeface="B Titr" panose="00000700000000000000" pitchFamily="2" charset="-78"/>
              </a:rPr>
              <a:t> های</a:t>
            </a:r>
            <a:br>
              <a:rPr lang="fa-IR" sz="6000" b="1" dirty="0">
                <a:latin typeface="+mn-lt"/>
                <a:cs typeface="B Titr" panose="00000700000000000000" pitchFamily="2" charset="-78"/>
              </a:rPr>
            </a:br>
            <a:r>
              <a:rPr lang="fa-IR" sz="6000" b="1" dirty="0">
                <a:latin typeface="+mn-lt"/>
                <a:cs typeface="B Titr" panose="00000700000000000000" pitchFamily="2" charset="-78"/>
              </a:rPr>
              <a:t> زیست تخریب پذیری</a:t>
            </a:r>
            <a:br>
              <a:rPr lang="fa-IR" sz="6000" b="1" dirty="0">
                <a:latin typeface="+mn-lt"/>
                <a:cs typeface="B Titr" panose="00000700000000000000" pitchFamily="2" charset="-78"/>
              </a:rPr>
            </a:br>
            <a:r>
              <a:rPr lang="fa-IR" sz="6000" b="1" dirty="0">
                <a:latin typeface="+mn-lt"/>
                <a:cs typeface="B Titr" panose="00000700000000000000" pitchFamily="2" charset="-78"/>
              </a:rPr>
              <a:t>پلاستیک ها</a:t>
            </a:r>
            <a:endParaRPr lang="en-US" sz="6000" b="1" dirty="0">
              <a:latin typeface="+mn-lt"/>
              <a:cs typeface="B Titr" panose="00000700000000000000" pitchFamily="2" charset="-78"/>
            </a:endParaRPr>
          </a:p>
        </p:txBody>
      </p:sp>
    </p:spTree>
    <p:extLst>
      <p:ext uri="{BB962C8B-B14F-4D97-AF65-F5344CB8AC3E}">
        <p14:creationId xmlns:p14="http://schemas.microsoft.com/office/powerpoint/2010/main" val="4231955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6497BF-378B-F8B5-F28A-C529CA6D5FE9}"/>
              </a:ext>
            </a:extLst>
          </p:cNvPr>
          <p:cNvSpPr txBox="1">
            <a:spLocks/>
          </p:cNvSpPr>
          <p:nvPr/>
        </p:nvSpPr>
        <p:spPr>
          <a:xfrm>
            <a:off x="869684" y="1409350"/>
            <a:ext cx="10844842" cy="515147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استانداردهای تبدیل شدن به کود چه </a:t>
            </a:r>
            <a:r>
              <a:rPr lang="fa-IR" sz="2400" b="1" u="sng" dirty="0" err="1">
                <a:solidFill>
                  <a:srgbClr val="C00000"/>
                </a:solidFill>
                <a:cs typeface="B Titr" panose="00000700000000000000" pitchFamily="2" charset="-78"/>
              </a:rPr>
              <a:t>مواردی</a:t>
            </a:r>
            <a:r>
              <a:rPr lang="fa-IR" sz="2400" b="1" u="sng" dirty="0">
                <a:solidFill>
                  <a:srgbClr val="C00000"/>
                </a:solidFill>
                <a:cs typeface="B Titr" panose="00000700000000000000" pitchFamily="2" charset="-78"/>
              </a:rPr>
              <a:t> را شامل می شوند؟</a:t>
            </a:r>
          </a:p>
          <a:p>
            <a:pPr lvl="1" algn="just" rtl="1"/>
            <a:endParaRPr lang="fa-IR" sz="2000" dirty="0">
              <a:cs typeface="B Nazanin" panose="00000400000000000000" pitchFamily="2" charset="-78"/>
            </a:endParaRPr>
          </a:p>
          <a:p>
            <a:pPr marL="342900" indent="-342900" algn="just" rtl="1">
              <a:lnSpc>
                <a:spcPct val="107000"/>
              </a:lnSpc>
              <a:spcBef>
                <a:spcPts val="0"/>
              </a:spcBef>
              <a:spcAft>
                <a:spcPts val="800"/>
              </a:spcAft>
              <a:buFont typeface="Calibri" panose="020F0502020204030204" pitchFamily="34" charset="0"/>
              <a:buChar char="-"/>
            </a:pPr>
            <a:r>
              <a:rPr lang="fa-IR" sz="2400" kern="100" dirty="0">
                <a:latin typeface="Calibri" panose="020F0502020204030204" pitchFamily="34" charset="0"/>
                <a:ea typeface="Calibri" panose="020F0502020204030204" pitchFamily="34" charset="0"/>
                <a:cs typeface="B Nazanin" panose="00000400000000000000" pitchFamily="2" charset="-78"/>
              </a:rPr>
              <a:t>یک آزمون شیمیایی شامل </a:t>
            </a:r>
            <a:r>
              <a:rPr lang="fa-IR" sz="2400" kern="100" dirty="0" err="1">
                <a:latin typeface="Calibri" panose="020F0502020204030204" pitchFamily="34" charset="0"/>
                <a:ea typeface="Calibri" panose="020F0502020204030204" pitchFamily="34" charset="0"/>
                <a:cs typeface="B Nazanin" panose="00000400000000000000" pitchFamily="2" charset="-78"/>
              </a:rPr>
              <a:t>آشکارسازی</a:t>
            </a:r>
            <a:r>
              <a:rPr lang="fa-IR" sz="2400" kern="100" dirty="0">
                <a:latin typeface="Calibri" panose="020F0502020204030204" pitchFamily="34" charset="0"/>
                <a:ea typeface="Calibri" panose="020F0502020204030204" pitchFamily="34" charset="0"/>
                <a:cs typeface="B Nazanin" panose="00000400000000000000" pitchFamily="2" charset="-78"/>
              </a:rPr>
              <a:t> کلیه اجزای سازنده و الصاق آن به حد مجاز فلزات سنگین.</a:t>
            </a:r>
          </a:p>
          <a:p>
            <a:pPr marL="342900" indent="-342900" algn="just" rtl="1">
              <a:lnSpc>
                <a:spcPct val="107000"/>
              </a:lnSpc>
              <a:spcBef>
                <a:spcPts val="0"/>
              </a:spcBef>
              <a:spcAft>
                <a:spcPts val="800"/>
              </a:spcAft>
              <a:buFont typeface="Calibri" panose="020F0502020204030204" pitchFamily="34" charset="0"/>
              <a:buChar char="-"/>
            </a:pPr>
            <a:endParaRPr lang="en-US" sz="2400" kern="1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07000"/>
              </a:lnSpc>
              <a:spcBef>
                <a:spcPts val="0"/>
              </a:spcBef>
              <a:spcAft>
                <a:spcPts val="800"/>
              </a:spcAft>
              <a:buFont typeface="Calibri" panose="020F0502020204030204" pitchFamily="34" charset="0"/>
              <a:buChar char="-"/>
            </a:pPr>
            <a:r>
              <a:rPr lang="fa-IR" sz="2400" kern="100" dirty="0">
                <a:latin typeface="Calibri" panose="020F0502020204030204" pitchFamily="34" charset="0"/>
                <a:ea typeface="Calibri" panose="020F0502020204030204" pitchFamily="34" charset="0"/>
                <a:cs typeface="B Nazanin" panose="00000400000000000000" pitchFamily="2" charset="-78"/>
              </a:rPr>
              <a:t>قابلیت تخریب زیستی (مصرف اکسیژن و تولید دی اکسید کربن) تحت شرایط کنترل شده تبدیل شدن به کود. حداقل 90 درصد ماده آلی طی 6 ماه باید به دی اکسید کربن تبدیل شود.</a:t>
            </a:r>
          </a:p>
          <a:p>
            <a:pPr marL="342900" indent="-342900" algn="just" rtl="1">
              <a:lnSpc>
                <a:spcPct val="107000"/>
              </a:lnSpc>
              <a:spcBef>
                <a:spcPts val="0"/>
              </a:spcBef>
              <a:spcAft>
                <a:spcPts val="800"/>
              </a:spcAft>
              <a:buFont typeface="Calibri" panose="020F0502020204030204" pitchFamily="34" charset="0"/>
              <a:buChar char="-"/>
            </a:pPr>
            <a:endParaRPr lang="en-US" sz="2400" kern="1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07000"/>
              </a:lnSpc>
              <a:spcBef>
                <a:spcPts val="0"/>
              </a:spcBef>
              <a:spcAft>
                <a:spcPts val="800"/>
              </a:spcAft>
              <a:buFont typeface="Calibri" panose="020F0502020204030204" pitchFamily="34" charset="0"/>
              <a:buChar char="-"/>
            </a:pPr>
            <a:r>
              <a:rPr lang="fa-IR" sz="2400" kern="100" dirty="0">
                <a:latin typeface="Calibri" panose="020F0502020204030204" pitchFamily="34" charset="0"/>
                <a:ea typeface="Calibri" panose="020F0502020204030204" pitchFamily="34" charset="0"/>
                <a:cs typeface="B Nazanin" panose="00000400000000000000" pitchFamily="2" charset="-78"/>
              </a:rPr>
              <a:t>متلاشی شدن. پس از سه ماه از فرایند تبدیل شدن به کود و با عبور مواد متلاشی شده از یک </a:t>
            </a:r>
            <a:r>
              <a:rPr lang="fa-IR" sz="2400" kern="100" dirty="0" err="1">
                <a:latin typeface="Calibri" panose="020F0502020204030204" pitchFamily="34" charset="0"/>
                <a:ea typeface="Calibri" panose="020F0502020204030204" pitchFamily="34" charset="0"/>
                <a:cs typeface="B Nazanin" panose="00000400000000000000" pitchFamily="2" charset="-78"/>
              </a:rPr>
              <a:t>سرند</a:t>
            </a:r>
            <a:r>
              <a:rPr lang="fa-IR" sz="2400" kern="100" dirty="0">
                <a:latin typeface="Calibri" panose="020F0502020204030204" pitchFamily="34" charset="0"/>
                <a:ea typeface="Calibri" panose="020F0502020204030204" pitchFamily="34" charset="0"/>
                <a:cs typeface="B Nazanin" panose="00000400000000000000" pitchFamily="2" charset="-78"/>
              </a:rPr>
              <a:t> 2 میلیمتری حداکثر 10 درصد ماده اولیه باید روی </a:t>
            </a:r>
            <a:r>
              <a:rPr lang="fa-IR" sz="2400" kern="100" dirty="0" err="1">
                <a:latin typeface="Calibri" panose="020F0502020204030204" pitchFamily="34" charset="0"/>
                <a:ea typeface="Calibri" panose="020F0502020204030204" pitchFamily="34" charset="0"/>
                <a:cs typeface="B Nazanin" panose="00000400000000000000" pitchFamily="2" charset="-78"/>
              </a:rPr>
              <a:t>سرند</a:t>
            </a:r>
            <a:r>
              <a:rPr lang="fa-IR" sz="2400" kern="100" dirty="0">
                <a:latin typeface="Calibri" panose="020F0502020204030204" pitchFamily="34" charset="0"/>
                <a:ea typeface="Calibri" panose="020F0502020204030204" pitchFamily="34" charset="0"/>
                <a:cs typeface="B Nazanin" panose="00000400000000000000" pitchFamily="2" charset="-78"/>
              </a:rPr>
              <a:t> باقی بماند.</a:t>
            </a:r>
          </a:p>
          <a:p>
            <a:pPr marL="342900" indent="-342900" algn="just" rtl="1">
              <a:lnSpc>
                <a:spcPct val="107000"/>
              </a:lnSpc>
              <a:spcBef>
                <a:spcPts val="0"/>
              </a:spcBef>
              <a:spcAft>
                <a:spcPts val="800"/>
              </a:spcAft>
              <a:buFont typeface="Calibri" panose="020F0502020204030204" pitchFamily="34" charset="0"/>
              <a:buChar char="-"/>
            </a:pPr>
            <a:endParaRPr lang="en-US" sz="2400" kern="1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07000"/>
              </a:lnSpc>
              <a:spcBef>
                <a:spcPts val="0"/>
              </a:spcBef>
              <a:spcAft>
                <a:spcPts val="800"/>
              </a:spcAft>
              <a:buFont typeface="Calibri" panose="020F0502020204030204" pitchFamily="34" charset="0"/>
              <a:buChar char="-"/>
            </a:pPr>
            <a:r>
              <a:rPr lang="fa-IR" sz="2400" kern="100" dirty="0">
                <a:latin typeface="Calibri" panose="020F0502020204030204" pitchFamily="34" charset="0"/>
                <a:ea typeface="Calibri" panose="020F0502020204030204" pitchFamily="34" charset="0"/>
                <a:cs typeface="B Nazanin" panose="00000400000000000000" pitchFamily="2" charset="-78"/>
              </a:rPr>
              <a:t>آزمون واقعی قابلیت تبدیل شدن به کود در یک واحد نیمه صنعتی یا صنعتی تولید کود. هیچ اثر منفی بر فرایند </a:t>
            </a:r>
            <a:r>
              <a:rPr lang="fa-IR" sz="2400" kern="100" dirty="0" err="1">
                <a:latin typeface="Calibri" panose="020F0502020204030204" pitchFamily="34" charset="0"/>
                <a:ea typeface="Calibri" panose="020F0502020204030204" pitchFamily="34" charset="0"/>
                <a:cs typeface="B Nazanin" panose="00000400000000000000" pitchFamily="2" charset="-78"/>
              </a:rPr>
              <a:t>کودسازی</a:t>
            </a:r>
            <a:r>
              <a:rPr lang="fa-IR" sz="2400" kern="100" dirty="0">
                <a:latin typeface="Calibri" panose="020F0502020204030204" pitchFamily="34" charset="0"/>
                <a:ea typeface="Calibri" panose="020F0502020204030204" pitchFamily="34" charset="0"/>
                <a:cs typeface="B Nazanin" panose="00000400000000000000" pitchFamily="2" charset="-78"/>
              </a:rPr>
              <a:t> مجاز نیست. </a:t>
            </a:r>
            <a:endParaRPr lang="en-US" sz="2400" kern="1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07000"/>
              </a:lnSpc>
              <a:spcBef>
                <a:spcPts val="0"/>
              </a:spcBef>
              <a:spcAft>
                <a:spcPts val="800"/>
              </a:spcAft>
              <a:buFont typeface="Calibri" panose="020F0502020204030204" pitchFamily="34" charset="0"/>
              <a:buChar char="-"/>
            </a:pPr>
            <a:r>
              <a:rPr lang="fa-IR" sz="2400" kern="100" dirty="0">
                <a:latin typeface="Calibri" panose="020F0502020204030204" pitchFamily="34" charset="0"/>
                <a:ea typeface="Calibri" panose="020F0502020204030204" pitchFamily="34" charset="0"/>
                <a:cs typeface="B Nazanin" panose="00000400000000000000" pitchFamily="2" charset="-78"/>
              </a:rPr>
              <a:t>یک آزمون سمیت زیست محیطی. آزمودن اثر کود حاصله بر رشد گیاه (آزمون </a:t>
            </a:r>
            <a:r>
              <a:rPr lang="en-US" sz="2400" kern="100" dirty="0" err="1">
                <a:latin typeface="Calibri" panose="020F0502020204030204" pitchFamily="34" charset="0"/>
                <a:ea typeface="Calibri" panose="020F0502020204030204" pitchFamily="34" charset="0"/>
                <a:cs typeface="B Nazanin" panose="00000400000000000000" pitchFamily="2" charset="-78"/>
              </a:rPr>
              <a:t>Argonometry</a:t>
            </a:r>
            <a:r>
              <a:rPr lang="fa-IR" sz="2400" kern="100" dirty="0">
                <a:latin typeface="Calibri" panose="020F0502020204030204" pitchFamily="34" charset="0"/>
                <a:ea typeface="Calibri" panose="020F0502020204030204" pitchFamily="34" charset="0"/>
                <a:cs typeface="B Nazanin" panose="00000400000000000000" pitchFamily="2" charset="-78"/>
              </a:rPr>
              <a:t>).</a:t>
            </a:r>
            <a:endParaRPr lang="en-US" sz="2400" kern="100" dirty="0">
              <a:latin typeface="Calibri" panose="020F0502020204030204" pitchFamily="34" charset="0"/>
              <a:ea typeface="Calibri" panose="020F0502020204030204" pitchFamily="34" charset="0"/>
              <a:cs typeface="B Nazanin" panose="00000400000000000000" pitchFamily="2" charset="-78"/>
            </a:endParaRPr>
          </a:p>
          <a:p>
            <a:pPr lvl="1" algn="just" rtl="1"/>
            <a:endParaRPr lang="fa-IR" sz="2000" dirty="0"/>
          </a:p>
        </p:txBody>
      </p:sp>
    </p:spTree>
    <p:extLst>
      <p:ext uri="{BB962C8B-B14F-4D97-AF65-F5344CB8AC3E}">
        <p14:creationId xmlns:p14="http://schemas.microsoft.com/office/powerpoint/2010/main" val="919034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pic>
        <p:nvPicPr>
          <p:cNvPr id="3" name="Picture 2">
            <a:extLst>
              <a:ext uri="{FF2B5EF4-FFF2-40B4-BE49-F238E27FC236}">
                <a16:creationId xmlns:a16="http://schemas.microsoft.com/office/drawing/2014/main" id="{CAB1EC7B-6C3D-515A-3A18-22C8C6612EAA}"/>
              </a:ext>
            </a:extLst>
          </p:cNvPr>
          <p:cNvPicPr>
            <a:picLocks noChangeAspect="1"/>
          </p:cNvPicPr>
          <p:nvPr/>
        </p:nvPicPr>
        <p:blipFill>
          <a:blip r:embed="rId3"/>
          <a:stretch>
            <a:fillRect/>
          </a:stretch>
        </p:blipFill>
        <p:spPr>
          <a:xfrm>
            <a:off x="2359414" y="1738971"/>
            <a:ext cx="8630854" cy="4639166"/>
          </a:xfrm>
          <a:prstGeom prst="rect">
            <a:avLst/>
          </a:prstGeom>
        </p:spPr>
      </p:pic>
      <p:sp>
        <p:nvSpPr>
          <p:cNvPr id="4" name="Content Placeholder 2">
            <a:extLst>
              <a:ext uri="{FF2B5EF4-FFF2-40B4-BE49-F238E27FC236}">
                <a16:creationId xmlns:a16="http://schemas.microsoft.com/office/drawing/2014/main" id="{D0CAA84C-687C-4B4A-53D7-A0C95E4391E1}"/>
              </a:ext>
            </a:extLst>
          </p:cNvPr>
          <p:cNvSpPr txBox="1">
            <a:spLocks/>
          </p:cNvSpPr>
          <p:nvPr/>
        </p:nvSpPr>
        <p:spPr>
          <a:xfrm>
            <a:off x="802572" y="1228475"/>
            <a:ext cx="10844842" cy="6246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استانداردهای تبدیل شدن به کود </a:t>
            </a:r>
          </a:p>
          <a:p>
            <a:pPr lvl="1" algn="just" rtl="1"/>
            <a:endParaRPr lang="fa-IR" sz="2000" dirty="0"/>
          </a:p>
        </p:txBody>
      </p:sp>
    </p:spTree>
    <p:extLst>
      <p:ext uri="{BB962C8B-B14F-4D97-AF65-F5344CB8AC3E}">
        <p14:creationId xmlns:p14="http://schemas.microsoft.com/office/powerpoint/2010/main" val="3322400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773C4-779E-B32F-9277-4AFF5EAE19BA}"/>
              </a:ext>
            </a:extLst>
          </p:cNvPr>
          <p:cNvSpPr txBox="1">
            <a:spLocks/>
          </p:cNvSpPr>
          <p:nvPr/>
        </p:nvSpPr>
        <p:spPr>
          <a:xfrm>
            <a:off x="961963" y="1395049"/>
            <a:ext cx="10844842" cy="34861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شرایط آزمون در استانداردهای تخریب زیستی چه </a:t>
            </a:r>
            <a:r>
              <a:rPr lang="fa-IR" sz="2400" b="1" u="sng" dirty="0" err="1">
                <a:solidFill>
                  <a:srgbClr val="C00000"/>
                </a:solidFill>
                <a:cs typeface="B Titr" panose="00000700000000000000" pitchFamily="2" charset="-78"/>
              </a:rPr>
              <a:t>مواردی</a:t>
            </a:r>
            <a:r>
              <a:rPr lang="fa-IR" sz="2400" b="1" u="sng" dirty="0">
                <a:solidFill>
                  <a:srgbClr val="C00000"/>
                </a:solidFill>
                <a:cs typeface="B Titr" panose="00000700000000000000" pitchFamily="2" charset="-78"/>
              </a:rPr>
              <a:t> را شامل می شوند؟</a:t>
            </a:r>
          </a:p>
          <a:p>
            <a:pPr lvl="1" algn="just" rtl="1"/>
            <a:endParaRPr lang="fa-IR" sz="2000" dirty="0">
              <a:cs typeface="B Nazanin" panose="00000400000000000000" pitchFamily="2" charset="-78"/>
            </a:endParaRPr>
          </a:p>
          <a:p>
            <a:pPr marL="342900" indent="-342900" algn="just" rtl="1">
              <a:lnSpc>
                <a:spcPct val="107000"/>
              </a:lnSpc>
              <a:spcBef>
                <a:spcPts val="0"/>
              </a:spcBef>
              <a:spcAft>
                <a:spcPts val="800"/>
              </a:spcAft>
              <a:buFont typeface="Calibri" panose="020F0502020204030204" pitchFamily="34" charset="0"/>
              <a:buChar char="-"/>
            </a:pPr>
            <a:r>
              <a:rPr lang="fa-IR" sz="2400" kern="100" dirty="0">
                <a:latin typeface="Calibri" panose="020F0502020204030204" pitchFamily="34" charset="0"/>
                <a:ea typeface="Calibri" panose="020F0502020204030204" pitchFamily="34" charset="0"/>
                <a:cs typeface="B Nazanin" panose="00000400000000000000" pitchFamily="2" charset="-78"/>
              </a:rPr>
              <a:t>در استانداردهای تبدیل شدن به کود (مانند </a:t>
            </a:r>
            <a:r>
              <a:rPr lang="en-US" sz="2400" kern="100" dirty="0">
                <a:latin typeface="Calibri" panose="020F0502020204030204" pitchFamily="34" charset="0"/>
                <a:ea typeface="Calibri" panose="020F0502020204030204" pitchFamily="34" charset="0"/>
                <a:cs typeface="B Nazanin" panose="00000400000000000000" pitchFamily="2" charset="-78"/>
              </a:rPr>
              <a:t>EN13432</a:t>
            </a:r>
            <a:r>
              <a:rPr lang="fa-IR" sz="2400" kern="100" dirty="0">
                <a:latin typeface="Calibri" panose="020F0502020204030204" pitchFamily="34" charset="0"/>
                <a:ea typeface="Calibri" panose="020F0502020204030204" pitchFamily="34" charset="0"/>
                <a:cs typeface="B Nazanin" panose="00000400000000000000" pitchFamily="2" charset="-78"/>
              </a:rPr>
              <a:t> و </a:t>
            </a:r>
            <a:r>
              <a:rPr lang="en-US" sz="2400" kern="100" dirty="0">
                <a:latin typeface="Calibri" panose="020F0502020204030204" pitchFamily="34" charset="0"/>
                <a:ea typeface="Calibri" panose="020F0502020204030204" pitchFamily="34" charset="0"/>
                <a:cs typeface="B Nazanin" panose="00000400000000000000" pitchFamily="2" charset="-78"/>
              </a:rPr>
              <a:t>ASTM D6400</a:t>
            </a:r>
            <a:r>
              <a:rPr lang="fa-IR" sz="2400" kern="100" dirty="0">
                <a:latin typeface="Calibri" panose="020F0502020204030204" pitchFamily="34" charset="0"/>
                <a:ea typeface="Calibri" panose="020F0502020204030204" pitchFamily="34" charset="0"/>
                <a:cs typeface="B Nazanin" panose="00000400000000000000" pitchFamily="2" charset="-78"/>
              </a:rPr>
              <a:t>) دمای بالاتر از دمای محیط (معمولا 58 درجه)، شرایط رطوبت و محیط مشخص در نظر گرفته شده است. </a:t>
            </a:r>
          </a:p>
          <a:p>
            <a:pPr marL="342900" indent="-342900" algn="just" rtl="1">
              <a:lnSpc>
                <a:spcPct val="107000"/>
              </a:lnSpc>
              <a:spcBef>
                <a:spcPts val="0"/>
              </a:spcBef>
              <a:spcAft>
                <a:spcPts val="800"/>
              </a:spcAft>
              <a:buFont typeface="Calibri" panose="020F0502020204030204" pitchFamily="34" charset="0"/>
              <a:buChar char="-"/>
            </a:pPr>
            <a:endParaRPr lang="fa-IR" sz="2400" kern="1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07000"/>
              </a:lnSpc>
              <a:spcBef>
                <a:spcPts val="0"/>
              </a:spcBef>
              <a:spcAft>
                <a:spcPts val="800"/>
              </a:spcAft>
              <a:buFont typeface="Calibri" panose="020F0502020204030204" pitchFamily="34" charset="0"/>
              <a:buChar char="-"/>
            </a:pPr>
            <a:r>
              <a:rPr lang="fa-IR" sz="2400" kern="100" dirty="0">
                <a:latin typeface="Calibri" panose="020F0502020204030204" pitchFamily="34" charset="0"/>
                <a:ea typeface="Calibri" panose="020F0502020204030204" pitchFamily="34" charset="0"/>
                <a:cs typeface="B Nazanin" panose="00000400000000000000" pitchFamily="2" charset="-78"/>
              </a:rPr>
              <a:t>در استاندارد تخریب در محیط های اقیانوسی که در مقیاس آزمایشگاهی انجام می شود (</a:t>
            </a:r>
            <a:r>
              <a:rPr lang="en-US" sz="2400" kern="100" dirty="0">
                <a:latin typeface="Calibri" panose="020F0502020204030204" pitchFamily="34" charset="0"/>
                <a:ea typeface="Calibri" panose="020F0502020204030204" pitchFamily="34" charset="0"/>
                <a:cs typeface="B Nazanin" panose="00000400000000000000" pitchFamily="2" charset="-78"/>
              </a:rPr>
              <a:t>ASTM D6691</a:t>
            </a:r>
            <a:r>
              <a:rPr lang="fa-IR" sz="2400" kern="100" dirty="0">
                <a:latin typeface="Calibri" panose="020F0502020204030204" pitchFamily="34" charset="0"/>
                <a:ea typeface="Calibri" panose="020F0502020204030204" pitchFamily="34" charset="0"/>
                <a:cs typeface="B Nazanin" panose="00000400000000000000" pitchFamily="2" charset="-78"/>
              </a:rPr>
              <a:t>) دما 30 درجه </a:t>
            </a:r>
            <a:r>
              <a:rPr lang="fa-IR" sz="2400" kern="100" dirty="0" err="1">
                <a:latin typeface="Calibri" panose="020F0502020204030204" pitchFamily="34" charset="0"/>
                <a:ea typeface="Calibri" panose="020F0502020204030204" pitchFamily="34" charset="0"/>
                <a:cs typeface="B Nazanin" panose="00000400000000000000" pitchFamily="2" charset="-78"/>
              </a:rPr>
              <a:t>درنظر</a:t>
            </a:r>
            <a:r>
              <a:rPr lang="fa-IR" sz="2400" kern="100" dirty="0">
                <a:latin typeface="Calibri" panose="020F0502020204030204" pitchFamily="34" charset="0"/>
                <a:ea typeface="Calibri" panose="020F0502020204030204" pitchFamily="34" charset="0"/>
                <a:cs typeface="B Nazanin" panose="00000400000000000000" pitchFamily="2" charset="-78"/>
              </a:rPr>
              <a:t> گرفته شده است.</a:t>
            </a:r>
          </a:p>
          <a:p>
            <a:pPr marL="342900" indent="-342900" algn="just" rtl="1">
              <a:lnSpc>
                <a:spcPct val="107000"/>
              </a:lnSpc>
              <a:spcBef>
                <a:spcPts val="0"/>
              </a:spcBef>
              <a:spcAft>
                <a:spcPts val="800"/>
              </a:spcAft>
              <a:buFont typeface="Calibri" panose="020F0502020204030204" pitchFamily="34" charset="0"/>
              <a:buChar char="-"/>
            </a:pPr>
            <a:endParaRPr lang="en-US" sz="2400" kern="100" dirty="0">
              <a:latin typeface="Calibri" panose="020F0502020204030204" pitchFamily="34" charset="0"/>
              <a:ea typeface="Calibri" panose="020F0502020204030204" pitchFamily="34" charset="0"/>
              <a:cs typeface="Arial" panose="020B0604020202020204" pitchFamily="34" charset="0"/>
            </a:endParaRPr>
          </a:p>
          <a:p>
            <a:pPr lvl="1" algn="just" rtl="1"/>
            <a:endParaRPr lang="fa-IR" sz="2000" dirty="0"/>
          </a:p>
        </p:txBody>
      </p:sp>
    </p:spTree>
    <p:extLst>
      <p:ext uri="{BB962C8B-B14F-4D97-AF65-F5344CB8AC3E}">
        <p14:creationId xmlns:p14="http://schemas.microsoft.com/office/powerpoint/2010/main" val="40890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93182A-B8F8-6B61-786E-07508E893EB6}"/>
              </a:ext>
            </a:extLst>
          </p:cNvPr>
          <p:cNvSpPr txBox="1">
            <a:spLocks/>
          </p:cNvSpPr>
          <p:nvPr/>
        </p:nvSpPr>
        <p:spPr>
          <a:xfrm>
            <a:off x="6096000" y="1367404"/>
            <a:ext cx="5668992" cy="50424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استانداردهای مربوط به تعیین محتوای زیستی</a:t>
            </a:r>
          </a:p>
          <a:p>
            <a:pPr lvl="1" algn="just" rtl="1"/>
            <a:endParaRPr lang="fa-IR" sz="2000" dirty="0"/>
          </a:p>
          <a:p>
            <a:pPr algn="just" rtl="1"/>
            <a:r>
              <a:rPr lang="fa-IR" sz="2400" dirty="0" err="1">
                <a:cs typeface="B Nazanin" panose="00000400000000000000" pitchFamily="2" charset="-78"/>
              </a:rPr>
              <a:t>کربنی</a:t>
            </a:r>
            <a:r>
              <a:rPr lang="fa-IR" sz="2400" dirty="0">
                <a:cs typeface="B Nazanin" panose="00000400000000000000" pitchFamily="2" charset="-78"/>
              </a:rPr>
              <a:t> که در ساختار </a:t>
            </a:r>
            <a:r>
              <a:rPr lang="fa-IR" sz="2400" dirty="0" err="1">
                <a:cs typeface="B Nazanin" panose="00000400000000000000" pitchFamily="2" charset="-78"/>
              </a:rPr>
              <a:t>پلیمرها</a:t>
            </a:r>
            <a:r>
              <a:rPr lang="fa-IR" sz="2400" dirty="0">
                <a:cs typeface="B Nazanin" panose="00000400000000000000" pitchFamily="2" charset="-78"/>
              </a:rPr>
              <a:t> وجود دارد می تواند از منشأ گیاهان (کربن معاصر) یا فسیلی (کربن قدیمی) باشد.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برای تحقق اهداف پایداری لازم است کربن معاصر در ترکیب </a:t>
            </a:r>
            <a:r>
              <a:rPr lang="fa-IR" sz="2400" dirty="0" err="1">
                <a:cs typeface="B Nazanin" panose="00000400000000000000" pitchFamily="2" charset="-78"/>
              </a:rPr>
              <a:t>پلیمر</a:t>
            </a:r>
            <a:r>
              <a:rPr lang="fa-IR" sz="2400" dirty="0">
                <a:cs typeface="B Nazanin" panose="00000400000000000000" pitchFamily="2" charset="-78"/>
              </a:rPr>
              <a:t> وجود داشته باشد و مقدارش افزایش یابد.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روش </a:t>
            </a:r>
            <a:r>
              <a:rPr lang="en-US" sz="2400" dirty="0">
                <a:cs typeface="B Nazanin" panose="00000400000000000000" pitchFamily="2" charset="-78"/>
              </a:rPr>
              <a:t>NMR</a:t>
            </a:r>
            <a:r>
              <a:rPr lang="fa-IR" sz="2400" dirty="0">
                <a:cs typeface="B Nazanin" panose="00000400000000000000" pitchFamily="2" charset="-78"/>
              </a:rPr>
              <a:t> کربن 14 برای تعیین منشأ کربن استفاده می شود. کربن معاصر دارای ایزوتوپ 14 کربن بوده ولی کربن قدیمی فاقد آن است.</a:t>
            </a:r>
          </a:p>
          <a:p>
            <a:pPr algn="just" rtl="1"/>
            <a:endParaRPr lang="fa-IR" sz="2400" dirty="0"/>
          </a:p>
        </p:txBody>
      </p:sp>
      <p:pic>
        <p:nvPicPr>
          <p:cNvPr id="4" name="Picture 3">
            <a:extLst>
              <a:ext uri="{FF2B5EF4-FFF2-40B4-BE49-F238E27FC236}">
                <a16:creationId xmlns:a16="http://schemas.microsoft.com/office/drawing/2014/main" id="{9754B017-C5EF-1AAE-6D6E-8A44BC077C46}"/>
              </a:ext>
            </a:extLst>
          </p:cNvPr>
          <p:cNvPicPr>
            <a:picLocks noChangeAspect="1"/>
          </p:cNvPicPr>
          <p:nvPr/>
        </p:nvPicPr>
        <p:blipFill>
          <a:blip r:embed="rId2"/>
          <a:stretch>
            <a:fillRect/>
          </a:stretch>
        </p:blipFill>
        <p:spPr>
          <a:xfrm>
            <a:off x="177898" y="2492892"/>
            <a:ext cx="5668992" cy="2791518"/>
          </a:xfrm>
          <a:prstGeom prst="rect">
            <a:avLst/>
          </a:prstGeom>
        </p:spPr>
      </p:pic>
    </p:spTree>
    <p:extLst>
      <p:ext uri="{BB962C8B-B14F-4D97-AF65-F5344CB8AC3E}">
        <p14:creationId xmlns:p14="http://schemas.microsoft.com/office/powerpoint/2010/main" val="1916446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154131-B481-A005-7AD9-61A0BE42783A}"/>
              </a:ext>
            </a:extLst>
          </p:cNvPr>
          <p:cNvSpPr txBox="1">
            <a:spLocks/>
          </p:cNvSpPr>
          <p:nvPr/>
        </p:nvSpPr>
        <p:spPr>
          <a:xfrm>
            <a:off x="838200" y="1954756"/>
            <a:ext cx="10515600" cy="416599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7200" b="1" dirty="0">
                <a:cs typeface="B Titr" panose="00000700000000000000" pitchFamily="2" charset="-78"/>
              </a:rPr>
              <a:t>لزوم توجه به اثرات </a:t>
            </a:r>
            <a:br>
              <a:rPr lang="fa-IR" sz="7200" b="1" dirty="0">
                <a:cs typeface="B Titr" panose="00000700000000000000" pitchFamily="2" charset="-78"/>
              </a:rPr>
            </a:br>
            <a:r>
              <a:rPr lang="fa-IR" sz="7200" b="1" dirty="0">
                <a:cs typeface="B Titr" panose="00000700000000000000" pitchFamily="2" charset="-78"/>
              </a:rPr>
              <a:t>زیست محیطی </a:t>
            </a:r>
            <a:br>
              <a:rPr lang="fa-IR" sz="7200" b="1" dirty="0">
                <a:cs typeface="B Titr" panose="00000700000000000000" pitchFamily="2" charset="-78"/>
              </a:rPr>
            </a:br>
            <a:r>
              <a:rPr lang="fa-IR" sz="7200" b="1" dirty="0">
                <a:cs typeface="B Titr" panose="00000700000000000000" pitchFamily="2" charset="-78"/>
              </a:rPr>
              <a:t>پلاستیک ها</a:t>
            </a:r>
          </a:p>
        </p:txBody>
      </p:sp>
    </p:spTree>
    <p:extLst>
      <p:ext uri="{BB962C8B-B14F-4D97-AF65-F5344CB8AC3E}">
        <p14:creationId xmlns:p14="http://schemas.microsoft.com/office/powerpoint/2010/main" val="3744306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1C535E-C7E1-9AE3-1DF9-A4C1FA7CD73C}"/>
              </a:ext>
            </a:extLst>
          </p:cNvPr>
          <p:cNvPicPr>
            <a:picLocks noChangeAspect="1"/>
          </p:cNvPicPr>
          <p:nvPr/>
        </p:nvPicPr>
        <p:blipFill>
          <a:blip r:embed="rId2"/>
          <a:stretch>
            <a:fillRect/>
          </a:stretch>
        </p:blipFill>
        <p:spPr>
          <a:xfrm>
            <a:off x="1884216" y="1669408"/>
            <a:ext cx="7805069" cy="4633227"/>
          </a:xfrm>
          <a:prstGeom prst="rect">
            <a:avLst/>
          </a:prstGeom>
        </p:spPr>
      </p:pic>
      <p:sp>
        <p:nvSpPr>
          <p:cNvPr id="4" name="Content Placeholder 2">
            <a:extLst>
              <a:ext uri="{FF2B5EF4-FFF2-40B4-BE49-F238E27FC236}">
                <a16:creationId xmlns:a16="http://schemas.microsoft.com/office/drawing/2014/main" id="{2919A7AE-23FF-B67E-C259-92E4B160C0B7}"/>
              </a:ext>
            </a:extLst>
          </p:cNvPr>
          <p:cNvSpPr txBox="1">
            <a:spLocks/>
          </p:cNvSpPr>
          <p:nvPr/>
        </p:nvSpPr>
        <p:spPr>
          <a:xfrm>
            <a:off x="894851" y="1262031"/>
            <a:ext cx="10844842" cy="6246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سازمان های ارائه دهنده تأییدیه </a:t>
            </a:r>
          </a:p>
          <a:p>
            <a:pPr lvl="1" algn="just" rtl="1"/>
            <a:endParaRPr lang="fa-IR" sz="2000" dirty="0"/>
          </a:p>
          <a:p>
            <a:pPr marL="457200" lvl="1" indent="0" algn="just" rtl="1">
              <a:buFont typeface="Arial" panose="020B0604020202020204" pitchFamily="34" charset="0"/>
              <a:buNone/>
            </a:pPr>
            <a:endParaRPr lang="fa-IR" sz="2000" dirty="0"/>
          </a:p>
        </p:txBody>
      </p:sp>
    </p:spTree>
    <p:extLst>
      <p:ext uri="{BB962C8B-B14F-4D97-AF65-F5344CB8AC3E}">
        <p14:creationId xmlns:p14="http://schemas.microsoft.com/office/powerpoint/2010/main" val="3974120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99D6EF-0E02-D18C-5B9B-2FC940C536AB}"/>
              </a:ext>
            </a:extLst>
          </p:cNvPr>
          <p:cNvSpPr txBox="1">
            <a:spLocks/>
          </p:cNvSpPr>
          <p:nvPr/>
        </p:nvSpPr>
        <p:spPr>
          <a:xfrm>
            <a:off x="838200" y="2757911"/>
            <a:ext cx="10515600" cy="2966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a-IR" sz="6600" b="1"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rPr>
              <a:t>سخن پایانی</a:t>
            </a:r>
            <a:endParaRPr kumimoji="0" lang="en-US" sz="6600" b="1"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endParaRPr>
          </a:p>
        </p:txBody>
      </p:sp>
    </p:spTree>
    <p:extLst>
      <p:ext uri="{BB962C8B-B14F-4D97-AF65-F5344CB8AC3E}">
        <p14:creationId xmlns:p14="http://schemas.microsoft.com/office/powerpoint/2010/main" val="2358131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EA0A5-DCDA-57EA-C773-ED8AD8307B68}"/>
              </a:ext>
            </a:extLst>
          </p:cNvPr>
          <p:cNvSpPr txBox="1">
            <a:spLocks/>
          </p:cNvSpPr>
          <p:nvPr/>
        </p:nvSpPr>
        <p:spPr>
          <a:xfrm>
            <a:off x="369117" y="1468073"/>
            <a:ext cx="11404134" cy="5270819"/>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b="1" u="sng" dirty="0">
                <a:solidFill>
                  <a:srgbClr val="C00000"/>
                </a:solidFill>
                <a:cs typeface="B Titr" panose="00000700000000000000" pitchFamily="2" charset="-78"/>
              </a:rPr>
              <a:t>چه فکر می کردیم و چه شد!!!!</a:t>
            </a:r>
          </a:p>
          <a:p>
            <a:pPr lvl="1" algn="just" rtl="1"/>
            <a:endParaRPr lang="fa-IR" sz="2000" dirty="0"/>
          </a:p>
          <a:p>
            <a:pPr algn="just" rtl="1"/>
            <a:r>
              <a:rPr lang="fa-IR" sz="2400" dirty="0">
                <a:cs typeface="B Nazanin" panose="00000400000000000000" pitchFamily="2" charset="-78"/>
              </a:rPr>
              <a:t>در نمایشگاه پلاستیک چین برخلاف آنچه در مورد پلاستیک های زیست تخریب پذیر تصور می کردیم، گزینه پایان عمر تبدیل شدن به کود و نه رهاسازی در طبیعت برای آنها تعریف شده است.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مشاهدات ما و مدارک نشان می دهد پلاستیک های زیست تخریب پذیر نیاز به شرایط خاص رطوبت، دما و </a:t>
            </a:r>
            <a:r>
              <a:rPr lang="fa-IR" sz="2400" dirty="0" err="1">
                <a:cs typeface="B Nazanin" panose="00000400000000000000" pitchFamily="2" charset="-78"/>
              </a:rPr>
              <a:t>میکروارگانیزم</a:t>
            </a:r>
            <a:r>
              <a:rPr lang="fa-IR" sz="2400" dirty="0">
                <a:cs typeface="B Nazanin" panose="00000400000000000000" pitchFamily="2" charset="-78"/>
              </a:rPr>
              <a:t> دارند تا بتوانند در یک دوره زمانی کوتاه (حداکثر یک ساله) تا حد قابل قبولی به دی اکسید کربن تبدیل شوند.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با اینکه </a:t>
            </a:r>
            <a:r>
              <a:rPr lang="en-US" sz="2400" dirty="0">
                <a:cs typeface="B Nazanin" panose="00000400000000000000" pitchFamily="2" charset="-78"/>
              </a:rPr>
              <a:t>PLA</a:t>
            </a:r>
            <a:r>
              <a:rPr lang="fa-IR" sz="2400" dirty="0">
                <a:cs typeface="B Nazanin" panose="00000400000000000000" pitchFamily="2" charset="-78"/>
              </a:rPr>
              <a:t> یکی از عمده ترین </a:t>
            </a:r>
            <a:r>
              <a:rPr lang="fa-IR" sz="2400" dirty="0" err="1">
                <a:cs typeface="B Nazanin" panose="00000400000000000000" pitchFamily="2" charset="-78"/>
              </a:rPr>
              <a:t>پلیمرهای</a:t>
            </a:r>
            <a:r>
              <a:rPr lang="fa-IR" sz="2400" dirty="0">
                <a:cs typeface="B Nazanin" panose="00000400000000000000" pitchFamily="2" charset="-78"/>
              </a:rPr>
              <a:t> زیست تخریب پذیر تجاری است ولی </a:t>
            </a:r>
            <a:r>
              <a:rPr lang="en-US" sz="2400" dirty="0">
                <a:cs typeface="B Nazanin" panose="00000400000000000000" pitchFamily="2" charset="-78"/>
              </a:rPr>
              <a:t>PBAT</a:t>
            </a:r>
            <a:r>
              <a:rPr lang="fa-IR" sz="2400" dirty="0">
                <a:cs typeface="B Nazanin" panose="00000400000000000000" pitchFamily="2" charset="-78"/>
              </a:rPr>
              <a:t> دیگر </a:t>
            </a:r>
            <a:r>
              <a:rPr lang="fa-IR" sz="2400" dirty="0" err="1">
                <a:cs typeface="B Nazanin" panose="00000400000000000000" pitchFamily="2" charset="-78"/>
              </a:rPr>
              <a:t>پلیمر</a:t>
            </a:r>
            <a:r>
              <a:rPr lang="fa-IR" sz="2400" dirty="0">
                <a:cs typeface="B Nazanin" panose="00000400000000000000" pitchFamily="2" charset="-78"/>
              </a:rPr>
              <a:t> زیست تخریب پذیر تجاری از قیمت پایین تری نسبت به آن برخوردار است.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هیچ </a:t>
            </a:r>
            <a:r>
              <a:rPr lang="fa-IR" sz="2400" dirty="0" err="1">
                <a:cs typeface="B Nazanin" panose="00000400000000000000" pitchFamily="2" charset="-78"/>
              </a:rPr>
              <a:t>فرشنده</a:t>
            </a:r>
            <a:r>
              <a:rPr lang="fa-IR" sz="2400" dirty="0">
                <a:cs typeface="B Nazanin" panose="00000400000000000000" pitchFamily="2" charset="-78"/>
              </a:rPr>
              <a:t>/عرضه کننده محصولات زیست تخریب پذیر </a:t>
            </a:r>
            <a:r>
              <a:rPr lang="fa-IR" sz="2400" dirty="0" err="1">
                <a:cs typeface="B Nazanin" panose="00000400000000000000" pitchFamily="2" charset="-78"/>
              </a:rPr>
              <a:t>اگزو</a:t>
            </a:r>
            <a:r>
              <a:rPr lang="fa-IR" sz="2400" dirty="0">
                <a:cs typeface="B Nazanin" panose="00000400000000000000" pitchFamily="2" charset="-78"/>
              </a:rPr>
              <a:t> یا مواد اولیه آن در نمایشگاه پلاستیک چین دیده نشد.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شهرداری تهران از زیرساخت لازم برای جداسازی </a:t>
            </a:r>
            <a:r>
              <a:rPr lang="fa-IR" sz="2400" dirty="0" err="1">
                <a:cs typeface="B Nazanin" panose="00000400000000000000" pitchFamily="2" charset="-78"/>
              </a:rPr>
              <a:t>پسماندهای</a:t>
            </a:r>
            <a:r>
              <a:rPr lang="fa-IR" sz="2400" dirty="0">
                <a:cs typeface="B Nazanin" panose="00000400000000000000" pitchFamily="2" charset="-78"/>
              </a:rPr>
              <a:t> پلاستیک و تبدیل </a:t>
            </a:r>
            <a:r>
              <a:rPr lang="fa-IR" sz="2400" dirty="0" err="1">
                <a:cs typeface="B Nazanin" panose="00000400000000000000" pitchFamily="2" charset="-78"/>
              </a:rPr>
              <a:t>پسماند</a:t>
            </a:r>
            <a:r>
              <a:rPr lang="fa-IR" sz="2400" dirty="0">
                <a:cs typeface="B Nazanin" panose="00000400000000000000" pitchFamily="2" charset="-78"/>
              </a:rPr>
              <a:t> آلی به کود برخوردار است.</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کیفیت جداسازی در سیستم فوق تحت تأثیر سود پیمانکار ناکافی بوده و کمیت عملیات در مقایسه با حجم </a:t>
            </a:r>
            <a:r>
              <a:rPr lang="fa-IR" sz="2400" dirty="0" err="1">
                <a:cs typeface="B Nazanin" panose="00000400000000000000" pitchFamily="2" charset="-78"/>
              </a:rPr>
              <a:t>پسماند</a:t>
            </a:r>
            <a:r>
              <a:rPr lang="fa-IR" sz="2400" dirty="0">
                <a:cs typeface="B Nazanin" panose="00000400000000000000" pitchFamily="2" charset="-78"/>
              </a:rPr>
              <a:t> تولید شده پایین است.</a:t>
            </a:r>
          </a:p>
        </p:txBody>
      </p:sp>
    </p:spTree>
    <p:extLst>
      <p:ext uri="{BB962C8B-B14F-4D97-AF65-F5344CB8AC3E}">
        <p14:creationId xmlns:p14="http://schemas.microsoft.com/office/powerpoint/2010/main" val="3418535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99D6EF-0E02-D18C-5B9B-2FC940C536AB}"/>
              </a:ext>
            </a:extLst>
          </p:cNvPr>
          <p:cNvSpPr txBox="1">
            <a:spLocks/>
          </p:cNvSpPr>
          <p:nvPr/>
        </p:nvSpPr>
        <p:spPr>
          <a:xfrm>
            <a:off x="838200" y="2863928"/>
            <a:ext cx="10515600" cy="2966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a-IR" sz="6000" b="1"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rPr>
              <a:t>جمع بندی</a:t>
            </a:r>
            <a:endParaRPr kumimoji="0" lang="en-US" sz="6000" b="1"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endParaRPr>
          </a:p>
        </p:txBody>
      </p:sp>
    </p:spTree>
    <p:extLst>
      <p:ext uri="{BB962C8B-B14F-4D97-AF65-F5344CB8AC3E}">
        <p14:creationId xmlns:p14="http://schemas.microsoft.com/office/powerpoint/2010/main" val="27850517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D40D24-3D56-4F2E-9C2B-42B456D8A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23" y="479863"/>
            <a:ext cx="1769708" cy="527301"/>
          </a:xfrm>
          <a:prstGeom prst="rect">
            <a:avLst/>
          </a:prstGeom>
        </p:spPr>
      </p:pic>
      <p:sp>
        <p:nvSpPr>
          <p:cNvPr id="3" name="Content Placeholder 2">
            <a:extLst>
              <a:ext uri="{FF2B5EF4-FFF2-40B4-BE49-F238E27FC236}">
                <a16:creationId xmlns:a16="http://schemas.microsoft.com/office/drawing/2014/main" id="{697CD447-03DF-AD48-4121-8542AD5BBA14}"/>
              </a:ext>
            </a:extLst>
          </p:cNvPr>
          <p:cNvSpPr txBox="1">
            <a:spLocks/>
          </p:cNvSpPr>
          <p:nvPr/>
        </p:nvSpPr>
        <p:spPr>
          <a:xfrm>
            <a:off x="285226" y="1367406"/>
            <a:ext cx="11504802" cy="53024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dirty="0">
                <a:solidFill>
                  <a:schemeClr val="tx1">
                    <a:lumMod val="95000"/>
                    <a:lumOff val="5000"/>
                  </a:schemeClr>
                </a:solidFill>
                <a:cs typeface="B Nazanin" panose="00000400000000000000" pitchFamily="2" charset="-78"/>
              </a:rPr>
              <a:t>امروزه تهدیدات زیست محیطی پلاستیک ها و اقدامات کشورها برای مقابله با آن جدی شده است.</a:t>
            </a:r>
          </a:p>
          <a:p>
            <a:pPr algn="just" rtl="1"/>
            <a:r>
              <a:rPr lang="fa-IR" sz="2400" dirty="0">
                <a:solidFill>
                  <a:schemeClr val="tx1">
                    <a:lumMod val="95000"/>
                    <a:lumOff val="5000"/>
                  </a:schemeClr>
                </a:solidFill>
                <a:cs typeface="B Nazanin" panose="00000400000000000000" pitchFamily="2" charset="-78"/>
              </a:rPr>
              <a:t>گزینه دفن در مدیریت </a:t>
            </a:r>
            <a:r>
              <a:rPr lang="fa-IR" sz="2400" dirty="0" err="1">
                <a:solidFill>
                  <a:schemeClr val="tx1">
                    <a:lumMod val="95000"/>
                    <a:lumOff val="5000"/>
                  </a:schemeClr>
                </a:solidFill>
                <a:cs typeface="B Nazanin" panose="00000400000000000000" pitchFamily="2" charset="-78"/>
              </a:rPr>
              <a:t>پسماند</a:t>
            </a:r>
            <a:r>
              <a:rPr lang="fa-IR" sz="2400" dirty="0">
                <a:solidFill>
                  <a:schemeClr val="tx1">
                    <a:lumMod val="95000"/>
                    <a:lumOff val="5000"/>
                  </a:schemeClr>
                </a:solidFill>
                <a:cs typeface="B Nazanin" panose="00000400000000000000" pitchFamily="2" charset="-78"/>
              </a:rPr>
              <a:t> در جهان هنوز رقم بسیار بالایی دارد که تلاش ها برای کاهش آن ادامه دارد.</a:t>
            </a:r>
          </a:p>
          <a:p>
            <a:pPr algn="just" rtl="1"/>
            <a:r>
              <a:rPr lang="fa-IR" sz="2400" dirty="0">
                <a:solidFill>
                  <a:schemeClr val="tx1">
                    <a:lumMod val="95000"/>
                    <a:lumOff val="5000"/>
                  </a:schemeClr>
                </a:solidFill>
                <a:cs typeface="B Nazanin" panose="00000400000000000000" pitchFamily="2" charset="-78"/>
              </a:rPr>
              <a:t>اولین سنگر برای کاهش تهدیدات پلاستیک ها اعمال محدودیت و ممنوعیت در تولید و استفاده از کیسه های خرید یکبار مصرف، نی نوشیدنی، کارد و چنگال، قاشق و ظروف یکبار مصرف می باشد.</a:t>
            </a:r>
          </a:p>
          <a:p>
            <a:pPr algn="just" rtl="1"/>
            <a:r>
              <a:rPr lang="fa-IR" sz="2400" dirty="0">
                <a:solidFill>
                  <a:schemeClr val="tx1">
                    <a:lumMod val="95000"/>
                    <a:lumOff val="5000"/>
                  </a:schemeClr>
                </a:solidFill>
                <a:cs typeface="B Nazanin" panose="00000400000000000000" pitchFamily="2" charset="-78"/>
              </a:rPr>
              <a:t>سایر اقداماتی که احتمالا در کوتاه مدت توسعه قابل توجهی را شاهد باشند:</a:t>
            </a:r>
          </a:p>
          <a:p>
            <a:pPr lvl="1" algn="just" rtl="1"/>
            <a:r>
              <a:rPr lang="fa-IR" sz="2000" dirty="0">
                <a:solidFill>
                  <a:schemeClr val="tx1">
                    <a:lumMod val="95000"/>
                    <a:lumOff val="5000"/>
                  </a:schemeClr>
                </a:solidFill>
                <a:cs typeface="B Nazanin" panose="00000400000000000000" pitchFamily="2" charset="-78"/>
              </a:rPr>
              <a:t>تشویق تولید و مصرف مواد زیست تخریب پذیر تجاری قدم دوم است.</a:t>
            </a:r>
          </a:p>
          <a:p>
            <a:pPr lvl="1" algn="just" rtl="1"/>
            <a:r>
              <a:rPr lang="fa-IR" sz="2000" dirty="0">
                <a:solidFill>
                  <a:schemeClr val="tx1">
                    <a:lumMod val="95000"/>
                    <a:lumOff val="5000"/>
                  </a:schemeClr>
                </a:solidFill>
                <a:cs typeface="B Nazanin" panose="00000400000000000000" pitchFamily="2" charset="-78"/>
              </a:rPr>
              <a:t>منحرف کردن </a:t>
            </a:r>
            <a:r>
              <a:rPr lang="fa-IR" sz="2000" dirty="0" err="1">
                <a:solidFill>
                  <a:schemeClr val="tx1">
                    <a:lumMod val="95000"/>
                    <a:lumOff val="5000"/>
                  </a:schemeClr>
                </a:solidFill>
                <a:cs typeface="B Nazanin" panose="00000400000000000000" pitchFamily="2" charset="-78"/>
              </a:rPr>
              <a:t>پسماندهای</a:t>
            </a:r>
            <a:r>
              <a:rPr lang="fa-IR" sz="2000" dirty="0">
                <a:solidFill>
                  <a:schemeClr val="tx1">
                    <a:lumMod val="95000"/>
                    <a:lumOff val="5000"/>
                  </a:schemeClr>
                </a:solidFill>
                <a:cs typeface="B Nazanin" panose="00000400000000000000" pitchFamily="2" charset="-78"/>
              </a:rPr>
              <a:t> پلاستیکی از گزینه دفن با تمرکز بر اقتصاد چرخشی </a:t>
            </a:r>
          </a:p>
          <a:p>
            <a:pPr lvl="1" algn="just" rtl="1"/>
            <a:r>
              <a:rPr lang="fa-IR" sz="2000" dirty="0">
                <a:solidFill>
                  <a:schemeClr val="tx1">
                    <a:lumMod val="95000"/>
                    <a:lumOff val="5000"/>
                  </a:schemeClr>
                </a:solidFill>
                <a:cs typeface="B Nazanin" panose="00000400000000000000" pitchFamily="2" charset="-78"/>
              </a:rPr>
              <a:t>افزایش سهم کربن حاصل از منابع </a:t>
            </a:r>
            <a:r>
              <a:rPr lang="fa-IR" sz="2000" dirty="0" err="1">
                <a:solidFill>
                  <a:schemeClr val="tx1">
                    <a:lumMod val="95000"/>
                    <a:lumOff val="5000"/>
                  </a:schemeClr>
                </a:solidFill>
                <a:cs typeface="B Nazanin" panose="00000400000000000000" pitchFamily="2" charset="-78"/>
              </a:rPr>
              <a:t>تجدیدپذیر</a:t>
            </a:r>
            <a:r>
              <a:rPr lang="fa-IR" sz="2000" dirty="0">
                <a:solidFill>
                  <a:schemeClr val="tx1">
                    <a:lumMod val="95000"/>
                    <a:lumOff val="5000"/>
                  </a:schemeClr>
                </a:solidFill>
                <a:cs typeface="B Nazanin" panose="00000400000000000000" pitchFamily="2" charset="-78"/>
              </a:rPr>
              <a:t> </a:t>
            </a:r>
          </a:p>
          <a:p>
            <a:pPr algn="just" rtl="1"/>
            <a:r>
              <a:rPr lang="fa-IR" sz="2400" dirty="0">
                <a:solidFill>
                  <a:schemeClr val="tx1">
                    <a:lumMod val="95000"/>
                    <a:lumOff val="5000"/>
                  </a:schemeClr>
                </a:solidFill>
                <a:cs typeface="B Nazanin" panose="00000400000000000000" pitchFamily="2" charset="-78"/>
              </a:rPr>
              <a:t>در بین پلاستیک های زیست تخریب پذیر آمیزه های نشاسته و </a:t>
            </a:r>
            <a:r>
              <a:rPr lang="en-US" sz="2400" dirty="0">
                <a:solidFill>
                  <a:schemeClr val="tx1">
                    <a:lumMod val="95000"/>
                    <a:lumOff val="5000"/>
                  </a:schemeClr>
                </a:solidFill>
                <a:cs typeface="B Nazanin" panose="00000400000000000000" pitchFamily="2" charset="-78"/>
              </a:rPr>
              <a:t>PLA</a:t>
            </a:r>
            <a:r>
              <a:rPr lang="fa-IR" sz="2400" dirty="0">
                <a:solidFill>
                  <a:schemeClr val="tx1">
                    <a:lumMod val="95000"/>
                    <a:lumOff val="5000"/>
                  </a:schemeClr>
                </a:solidFill>
                <a:cs typeface="B Nazanin" panose="00000400000000000000" pitchFamily="2" charset="-78"/>
              </a:rPr>
              <a:t> و آمیزه های آن عمده ترین </a:t>
            </a:r>
            <a:r>
              <a:rPr lang="fa-IR" sz="2400" dirty="0" err="1">
                <a:solidFill>
                  <a:schemeClr val="tx1">
                    <a:lumMod val="95000"/>
                    <a:lumOff val="5000"/>
                  </a:schemeClr>
                </a:solidFill>
                <a:cs typeface="B Nazanin" panose="00000400000000000000" pitchFamily="2" charset="-78"/>
              </a:rPr>
              <a:t>پلیمرهای</a:t>
            </a:r>
            <a:r>
              <a:rPr lang="fa-IR" sz="2400" dirty="0">
                <a:solidFill>
                  <a:schemeClr val="tx1">
                    <a:lumMod val="95000"/>
                    <a:lumOff val="5000"/>
                  </a:schemeClr>
                </a:solidFill>
                <a:cs typeface="B Nazanin" panose="00000400000000000000" pitchFamily="2" charset="-78"/>
              </a:rPr>
              <a:t> تجاری در دنیا هستند.</a:t>
            </a:r>
          </a:p>
          <a:p>
            <a:pPr algn="just" rtl="1"/>
            <a:endParaRPr lang="fa-IR" sz="24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4144214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99D6EF-0E02-D18C-5B9B-2FC940C536AB}"/>
              </a:ext>
            </a:extLst>
          </p:cNvPr>
          <p:cNvSpPr txBox="1">
            <a:spLocks/>
          </p:cNvSpPr>
          <p:nvPr/>
        </p:nvSpPr>
        <p:spPr>
          <a:xfrm>
            <a:off x="838200" y="3102468"/>
            <a:ext cx="10515600" cy="2966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a-IR" sz="6000" b="1"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rPr>
              <a:t>با سپاس از توجه شما</a:t>
            </a:r>
            <a:endParaRPr kumimoji="0" lang="en-US" sz="6000" b="1" i="0" u="none" strike="noStrike" kern="1200" cap="none" spc="0" normalizeH="0" baseline="0" noProof="0" dirty="0">
              <a:ln>
                <a:noFill/>
              </a:ln>
              <a:solidFill>
                <a:prstClr val="black"/>
              </a:solidFill>
              <a:effectLst/>
              <a:uLnTx/>
              <a:uFillTx/>
              <a:latin typeface="Calibri" panose="020F0502020204030204"/>
              <a:cs typeface="B Titr" panose="00000700000000000000" pitchFamily="2" charset="-78"/>
            </a:endParaRPr>
          </a:p>
        </p:txBody>
      </p:sp>
    </p:spTree>
    <p:extLst>
      <p:ext uri="{BB962C8B-B14F-4D97-AF65-F5344CB8AC3E}">
        <p14:creationId xmlns:p14="http://schemas.microsoft.com/office/powerpoint/2010/main" val="264443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459B2-231A-3482-5307-6AB4AC660B22}"/>
              </a:ext>
            </a:extLst>
          </p:cNvPr>
          <p:cNvSpPr txBox="1">
            <a:spLocks/>
          </p:cNvSpPr>
          <p:nvPr/>
        </p:nvSpPr>
        <p:spPr>
          <a:xfrm>
            <a:off x="640559" y="2265027"/>
            <a:ext cx="11157857" cy="418038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dirty="0">
                <a:cs typeface="B Nazanin" panose="00000400000000000000" pitchFamily="2" charset="-78"/>
              </a:rPr>
              <a:t>در هر دقیقه مقداری معادل یک کامیون حمل زباله وارد اقیانوس های ما می شود.</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از سال 1950 تا 2017 حدود 9.2 میلیارد تن پلاستیک تولید شده که تقریبا 7 میلیارد تن آن دفن یا انباشته شده است. </a:t>
            </a: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آلودگی ناشی از پلاستیک می تواند </a:t>
            </a:r>
          </a:p>
          <a:p>
            <a:pPr lvl="1" algn="just" rtl="1"/>
            <a:r>
              <a:rPr lang="fa-IR" sz="2000" dirty="0" err="1">
                <a:cs typeface="B Nazanin" panose="00000400000000000000" pitchFamily="2" charset="-78"/>
              </a:rPr>
              <a:t>فرایندهای</a:t>
            </a:r>
            <a:r>
              <a:rPr lang="fa-IR" sz="2000" dirty="0">
                <a:cs typeface="B Nazanin" panose="00000400000000000000" pitchFamily="2" charset="-78"/>
              </a:rPr>
              <a:t> جاری در طبیعت زیست بوم جانوری را تغییر دهد. </a:t>
            </a:r>
          </a:p>
          <a:p>
            <a:pPr lvl="1" algn="just" rtl="1"/>
            <a:r>
              <a:rPr lang="fa-IR" sz="2000" dirty="0">
                <a:cs typeface="B Nazanin" panose="00000400000000000000" pitchFamily="2" charset="-78"/>
              </a:rPr>
              <a:t>قابلیت انطباق اکوسیستم ها با تغییرات آب و هوایی را کاهش دهد.</a:t>
            </a:r>
          </a:p>
          <a:p>
            <a:pPr lvl="1" algn="just" rtl="1"/>
            <a:r>
              <a:rPr lang="fa-IR" sz="2000" dirty="0">
                <a:cs typeface="B Nazanin" panose="00000400000000000000" pitchFamily="2" charset="-78"/>
              </a:rPr>
              <a:t>مستقیما بر زندگی میلیون ها انسان، تولید غذا، رفاه اجتماعی اثر مستقیم داشته باشد.</a:t>
            </a:r>
          </a:p>
          <a:p>
            <a:pPr lvl="1" algn="just" rtl="1"/>
            <a:endParaRPr lang="fa-IR" sz="2000" dirty="0">
              <a:cs typeface="B Nazanin" panose="00000400000000000000" pitchFamily="2" charset="-78"/>
            </a:endParaRPr>
          </a:p>
          <a:p>
            <a:pPr algn="just" rtl="1"/>
            <a:r>
              <a:rPr lang="fa-IR" b="1" dirty="0">
                <a:solidFill>
                  <a:srgbClr val="FF0000"/>
                </a:solidFill>
                <a:cs typeface="B Nazanin" panose="00000400000000000000" pitchFamily="2" charset="-78"/>
              </a:rPr>
              <a:t>بنابراین ریسک های اجتماعی، اقتصادی و سلامت پلاستیک ها لازم است در کنار سایر عوامل استرس زای محیط زیست </a:t>
            </a:r>
            <a:r>
              <a:rPr lang="fa-IR" b="1" dirty="0" err="1">
                <a:solidFill>
                  <a:srgbClr val="FF0000"/>
                </a:solidFill>
                <a:cs typeface="B Nazanin" panose="00000400000000000000" pitchFamily="2" charset="-78"/>
              </a:rPr>
              <a:t>درنظر</a:t>
            </a:r>
            <a:r>
              <a:rPr lang="fa-IR" b="1" dirty="0">
                <a:solidFill>
                  <a:srgbClr val="FF0000"/>
                </a:solidFill>
                <a:cs typeface="B Nazanin" panose="00000400000000000000" pitchFamily="2" charset="-78"/>
              </a:rPr>
              <a:t> گرفته شوند.</a:t>
            </a:r>
          </a:p>
          <a:p>
            <a:pPr lvl="1" algn="just" rtl="1"/>
            <a:endParaRPr lang="en-US" sz="2000" dirty="0">
              <a:cs typeface="B Nazanin" panose="00000400000000000000" pitchFamily="2" charset="-78"/>
            </a:endParaRPr>
          </a:p>
        </p:txBody>
      </p:sp>
      <p:sp>
        <p:nvSpPr>
          <p:cNvPr id="4" name="Title 1">
            <a:extLst>
              <a:ext uri="{FF2B5EF4-FFF2-40B4-BE49-F238E27FC236}">
                <a16:creationId xmlns:a16="http://schemas.microsoft.com/office/drawing/2014/main" id="{41997C9A-B2C7-C440-2E6B-D9F371FEB0C3}"/>
              </a:ext>
            </a:extLst>
          </p:cNvPr>
          <p:cNvSpPr txBox="1">
            <a:spLocks/>
          </p:cNvSpPr>
          <p:nvPr/>
        </p:nvSpPr>
        <p:spPr>
          <a:xfrm>
            <a:off x="1198926" y="1489251"/>
            <a:ext cx="10515600" cy="62477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آلودگی ناشی از پلاستیک ها</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203685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1455D-B65A-53E1-8037-FBF28BF979D6}"/>
              </a:ext>
            </a:extLst>
          </p:cNvPr>
          <p:cNvSpPr txBox="1">
            <a:spLocks/>
          </p:cNvSpPr>
          <p:nvPr/>
        </p:nvSpPr>
        <p:spPr>
          <a:xfrm>
            <a:off x="690893" y="2698080"/>
            <a:ext cx="11157857" cy="36188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dirty="0">
                <a:cs typeface="B Nazanin" panose="00000400000000000000" pitchFamily="2" charset="-78"/>
              </a:rPr>
              <a:t>توسعه استفاده از پلاستیک های زیست تخریب پذیر </a:t>
            </a:r>
            <a:r>
              <a:rPr lang="en-US" sz="2400" b="1" u="sng" dirty="0">
                <a:solidFill>
                  <a:srgbClr val="00B050"/>
                </a:solidFill>
                <a:cs typeface="B Nazanin" panose="00000400000000000000" pitchFamily="2" charset="-78"/>
              </a:rPr>
              <a:t>Bio Degradable</a:t>
            </a:r>
            <a:endParaRPr lang="fa-IR" sz="2400" b="1" u="sng" dirty="0">
              <a:solidFill>
                <a:srgbClr val="00B050"/>
              </a:solidFill>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توسعه استفاده از پلاستیک های تولید شده از منابع غیر فسیلی </a:t>
            </a:r>
            <a:r>
              <a:rPr lang="en-US" sz="2400" b="1" u="sng" dirty="0">
                <a:solidFill>
                  <a:srgbClr val="00B0F0"/>
                </a:solidFill>
                <a:cs typeface="B Nazanin" panose="00000400000000000000" pitchFamily="2" charset="-78"/>
              </a:rPr>
              <a:t>Bio Based </a:t>
            </a:r>
            <a:r>
              <a:rPr lang="en-US" sz="2400" dirty="0">
                <a:solidFill>
                  <a:srgbClr val="00B050"/>
                </a:solidFill>
                <a:cs typeface="B Nazanin" panose="00000400000000000000" pitchFamily="2" charset="-78"/>
              </a:rPr>
              <a:t>or</a:t>
            </a:r>
            <a:r>
              <a:rPr lang="en-US" sz="2400" dirty="0">
                <a:solidFill>
                  <a:srgbClr val="FF0000"/>
                </a:solidFill>
                <a:cs typeface="B Nazanin" panose="00000400000000000000" pitchFamily="2" charset="-78"/>
              </a:rPr>
              <a:t> </a:t>
            </a:r>
            <a:r>
              <a:rPr lang="en-US" sz="2400" b="1" u="sng" dirty="0">
                <a:solidFill>
                  <a:srgbClr val="00B0F0"/>
                </a:solidFill>
                <a:cs typeface="B Nazanin" panose="00000400000000000000" pitchFamily="2" charset="-78"/>
              </a:rPr>
              <a:t>Sustainable Economy </a:t>
            </a: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r>
              <a:rPr lang="fa-IR" sz="2400" dirty="0">
                <a:cs typeface="B Nazanin" panose="00000400000000000000" pitchFamily="2" charset="-78"/>
              </a:rPr>
              <a:t>توسعه استفاده از پلاستیک های تولید شده از منابع </a:t>
            </a:r>
            <a:r>
              <a:rPr lang="fa-IR" sz="2400" dirty="0" err="1">
                <a:cs typeface="B Nazanin" panose="00000400000000000000" pitchFamily="2" charset="-78"/>
              </a:rPr>
              <a:t>بازیافتی</a:t>
            </a:r>
            <a:r>
              <a:rPr lang="fa-IR" sz="2400" dirty="0">
                <a:cs typeface="B Nazanin" panose="00000400000000000000" pitchFamily="2" charset="-78"/>
              </a:rPr>
              <a:t> </a:t>
            </a:r>
            <a:r>
              <a:rPr lang="en-US" sz="2400" b="1" u="sng" dirty="0">
                <a:solidFill>
                  <a:schemeClr val="tx2">
                    <a:lumMod val="60000"/>
                    <a:lumOff val="40000"/>
                  </a:schemeClr>
                </a:solidFill>
                <a:cs typeface="B Nazanin" panose="00000400000000000000" pitchFamily="2" charset="-78"/>
              </a:rPr>
              <a:t>Circular Economy</a:t>
            </a:r>
            <a:endParaRPr lang="fa-IR" sz="2400" b="1" u="sng" dirty="0">
              <a:solidFill>
                <a:schemeClr val="tx2">
                  <a:lumMod val="60000"/>
                  <a:lumOff val="40000"/>
                </a:schemeClr>
              </a:solidFill>
              <a:cs typeface="B Nazanin" panose="00000400000000000000" pitchFamily="2" charset="-78"/>
            </a:endParaRPr>
          </a:p>
          <a:p>
            <a:pPr marL="457200" lvl="1" indent="0" algn="just" rtl="1">
              <a:buFont typeface="Arial" panose="020B0604020202020204" pitchFamily="34" charset="0"/>
              <a:buNone/>
            </a:pPr>
            <a:endParaRPr lang="en-US" sz="2000" dirty="0">
              <a:cs typeface="B Nazanin" panose="00000400000000000000" pitchFamily="2" charset="-78"/>
            </a:endParaRPr>
          </a:p>
        </p:txBody>
      </p:sp>
      <p:sp>
        <p:nvSpPr>
          <p:cNvPr id="4" name="Title 1">
            <a:extLst>
              <a:ext uri="{FF2B5EF4-FFF2-40B4-BE49-F238E27FC236}">
                <a16:creationId xmlns:a16="http://schemas.microsoft.com/office/drawing/2014/main" id="{8841D994-73A9-EEF5-49EB-CE11C193357C}"/>
              </a:ext>
            </a:extLst>
          </p:cNvPr>
          <p:cNvSpPr txBox="1">
            <a:spLocks/>
          </p:cNvSpPr>
          <p:nvPr/>
        </p:nvSpPr>
        <p:spPr>
          <a:xfrm>
            <a:off x="1333150" y="1598307"/>
            <a:ext cx="10515600" cy="7254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a:latin typeface="+mn-lt"/>
                <a:cs typeface="B Titr" panose="00000700000000000000" pitchFamily="2" charset="-78"/>
              </a:rPr>
              <a:t>رویکردهای کشورها در کاهش اثرات مخرب پلاستیک بر محیط زیست</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318810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2829DF-0707-0AE7-54D1-D18F50057192}"/>
              </a:ext>
            </a:extLst>
          </p:cNvPr>
          <p:cNvSpPr txBox="1">
            <a:spLocks/>
          </p:cNvSpPr>
          <p:nvPr/>
        </p:nvSpPr>
        <p:spPr>
          <a:xfrm>
            <a:off x="838200" y="2641925"/>
            <a:ext cx="10515600" cy="37968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6000" b="1" dirty="0">
                <a:latin typeface="+mn-lt"/>
                <a:cs typeface="B Titr" panose="00000700000000000000" pitchFamily="2" charset="-78"/>
              </a:rPr>
              <a:t>معرفی پلاستیک های</a:t>
            </a:r>
            <a:br>
              <a:rPr lang="fa-IR" sz="6000" b="1" dirty="0">
                <a:latin typeface="+mn-lt"/>
                <a:cs typeface="B Titr" panose="00000700000000000000" pitchFamily="2" charset="-78"/>
              </a:rPr>
            </a:br>
            <a:r>
              <a:rPr lang="fa-IR" sz="6000" b="1" dirty="0">
                <a:latin typeface="+mn-lt"/>
                <a:cs typeface="B Titr" panose="00000700000000000000" pitchFamily="2" charset="-78"/>
              </a:rPr>
              <a:t> زیست تخریب پذیر</a:t>
            </a:r>
            <a:endParaRPr lang="en-US" sz="6000" b="1" dirty="0">
              <a:latin typeface="+mn-lt"/>
              <a:cs typeface="B Titr" panose="00000700000000000000" pitchFamily="2" charset="-78"/>
            </a:endParaRPr>
          </a:p>
        </p:txBody>
      </p:sp>
    </p:spTree>
    <p:extLst>
      <p:ext uri="{BB962C8B-B14F-4D97-AF65-F5344CB8AC3E}">
        <p14:creationId xmlns:p14="http://schemas.microsoft.com/office/powerpoint/2010/main" val="2439955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8B6DF62-6EAE-55EF-6B19-4A32A3904B68}"/>
              </a:ext>
            </a:extLst>
          </p:cNvPr>
          <p:cNvSpPr txBox="1">
            <a:spLocks/>
          </p:cNvSpPr>
          <p:nvPr/>
        </p:nvSpPr>
        <p:spPr>
          <a:xfrm>
            <a:off x="1249260" y="1988191"/>
            <a:ext cx="10515600" cy="468865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1800" b="1" dirty="0">
                <a:cs typeface="B Titr" panose="00000700000000000000" pitchFamily="2" charset="-78"/>
              </a:rPr>
              <a:t>انواع زیست پایه</a:t>
            </a:r>
          </a:p>
          <a:p>
            <a:pPr lvl="1" algn="just" rtl="1"/>
            <a:r>
              <a:rPr lang="en-US" sz="1600" b="1" dirty="0">
                <a:solidFill>
                  <a:srgbClr val="002060"/>
                </a:solidFill>
              </a:rPr>
              <a:t>PLA</a:t>
            </a:r>
            <a:r>
              <a:rPr lang="fa-IR" sz="1600" b="1" dirty="0">
                <a:solidFill>
                  <a:srgbClr val="002060"/>
                </a:solidFill>
              </a:rPr>
              <a:t> </a:t>
            </a:r>
            <a:r>
              <a:rPr lang="fa-IR" sz="1600" b="1" dirty="0">
                <a:solidFill>
                  <a:srgbClr val="FF0000"/>
                </a:solidFill>
              </a:rPr>
              <a:t>(پلی </a:t>
            </a:r>
            <a:r>
              <a:rPr lang="fa-IR" sz="1600" b="1" dirty="0" err="1">
                <a:solidFill>
                  <a:srgbClr val="FF0000"/>
                </a:solidFill>
              </a:rPr>
              <a:t>لاکتیک</a:t>
            </a:r>
            <a:r>
              <a:rPr lang="fa-IR" sz="1600" b="1" dirty="0">
                <a:solidFill>
                  <a:srgbClr val="FF0000"/>
                </a:solidFill>
              </a:rPr>
              <a:t> اسید)</a:t>
            </a:r>
          </a:p>
          <a:p>
            <a:pPr lvl="1" algn="just" rtl="1"/>
            <a:endParaRPr lang="fa-IR" sz="1600" b="1" dirty="0">
              <a:solidFill>
                <a:srgbClr val="002060"/>
              </a:solidFill>
            </a:endParaRPr>
          </a:p>
          <a:p>
            <a:pPr lvl="1" algn="just" rtl="1"/>
            <a:r>
              <a:rPr lang="en-US" sz="1600" b="1" dirty="0">
                <a:solidFill>
                  <a:srgbClr val="002060"/>
                </a:solidFill>
              </a:rPr>
              <a:t>PHB</a:t>
            </a:r>
            <a:r>
              <a:rPr lang="fa-IR" sz="1600" b="1" dirty="0">
                <a:solidFill>
                  <a:srgbClr val="002060"/>
                </a:solidFill>
              </a:rPr>
              <a:t> </a:t>
            </a:r>
            <a:r>
              <a:rPr lang="fa-IR" sz="1600" b="1" dirty="0">
                <a:solidFill>
                  <a:srgbClr val="FF0000"/>
                </a:solidFill>
              </a:rPr>
              <a:t>(پلی </a:t>
            </a:r>
            <a:r>
              <a:rPr lang="fa-IR" sz="1600" b="1" dirty="0" err="1">
                <a:solidFill>
                  <a:srgbClr val="FF0000"/>
                </a:solidFill>
              </a:rPr>
              <a:t>هیدروکسی</a:t>
            </a:r>
            <a:r>
              <a:rPr lang="fa-IR" sz="1600" b="1" dirty="0">
                <a:solidFill>
                  <a:srgbClr val="FF0000"/>
                </a:solidFill>
              </a:rPr>
              <a:t> </a:t>
            </a:r>
            <a:r>
              <a:rPr lang="fa-IR" sz="1600" b="1" dirty="0" err="1">
                <a:solidFill>
                  <a:srgbClr val="FF0000"/>
                </a:solidFill>
              </a:rPr>
              <a:t>بوتیرات</a:t>
            </a:r>
            <a:r>
              <a:rPr lang="fa-IR" sz="1600" b="1" dirty="0">
                <a:solidFill>
                  <a:srgbClr val="FF0000"/>
                </a:solidFill>
              </a:rPr>
              <a:t>) </a:t>
            </a:r>
            <a:r>
              <a:rPr lang="fa-IR" sz="1600" b="1" dirty="0">
                <a:solidFill>
                  <a:srgbClr val="002060"/>
                </a:solidFill>
              </a:rPr>
              <a:t>و </a:t>
            </a:r>
            <a:r>
              <a:rPr lang="fa-IR" sz="1600" b="1" dirty="0" err="1">
                <a:solidFill>
                  <a:srgbClr val="002060"/>
                </a:solidFill>
              </a:rPr>
              <a:t>کوپلیمرهای</a:t>
            </a:r>
            <a:r>
              <a:rPr lang="fa-IR" sz="1600" b="1" dirty="0">
                <a:solidFill>
                  <a:srgbClr val="002060"/>
                </a:solidFill>
              </a:rPr>
              <a:t> آن</a:t>
            </a:r>
          </a:p>
          <a:p>
            <a:pPr lvl="1" algn="just" rtl="1"/>
            <a:endParaRPr lang="fa-IR" sz="1600" b="1" dirty="0">
              <a:solidFill>
                <a:srgbClr val="002060"/>
              </a:solidFill>
            </a:endParaRPr>
          </a:p>
          <a:p>
            <a:pPr lvl="1" algn="just" rtl="1"/>
            <a:r>
              <a:rPr lang="fa-IR" sz="1600" b="1" dirty="0">
                <a:solidFill>
                  <a:srgbClr val="002060"/>
                </a:solidFill>
              </a:rPr>
              <a:t>دی استات </a:t>
            </a:r>
            <a:r>
              <a:rPr lang="fa-IR" sz="1600" b="1" dirty="0" err="1">
                <a:solidFill>
                  <a:srgbClr val="002060"/>
                </a:solidFill>
              </a:rPr>
              <a:t>سلولز</a:t>
            </a:r>
            <a:r>
              <a:rPr lang="fa-IR" sz="1600" b="1" dirty="0">
                <a:solidFill>
                  <a:srgbClr val="002060"/>
                </a:solidFill>
              </a:rPr>
              <a:t> و </a:t>
            </a:r>
            <a:r>
              <a:rPr lang="fa-IR" sz="1600" b="1" dirty="0" err="1">
                <a:solidFill>
                  <a:srgbClr val="002060"/>
                </a:solidFill>
              </a:rPr>
              <a:t>سلولز</a:t>
            </a:r>
            <a:r>
              <a:rPr lang="fa-IR" sz="1600" b="1" dirty="0">
                <a:solidFill>
                  <a:srgbClr val="002060"/>
                </a:solidFill>
              </a:rPr>
              <a:t> احیا شده</a:t>
            </a:r>
          </a:p>
          <a:p>
            <a:pPr lvl="1" algn="just" rtl="1"/>
            <a:endParaRPr lang="fa-IR" sz="1600" b="1" dirty="0">
              <a:solidFill>
                <a:srgbClr val="002060"/>
              </a:solidFill>
            </a:endParaRPr>
          </a:p>
          <a:p>
            <a:pPr algn="just" rtl="1"/>
            <a:r>
              <a:rPr lang="fa-IR" sz="1800" b="1" dirty="0">
                <a:cs typeface="B Titr" panose="00000700000000000000" pitchFamily="2" charset="-78"/>
              </a:rPr>
              <a:t>انواع زیست پایه و/ یا مشتق شده از نفت</a:t>
            </a:r>
          </a:p>
          <a:p>
            <a:pPr lvl="1" algn="just" rtl="1"/>
            <a:r>
              <a:rPr lang="en-US" sz="1600" b="1" dirty="0">
                <a:solidFill>
                  <a:srgbClr val="002060"/>
                </a:solidFill>
              </a:rPr>
              <a:t>PBAT</a:t>
            </a:r>
            <a:r>
              <a:rPr lang="fa-IR" sz="1600" b="1" dirty="0">
                <a:solidFill>
                  <a:srgbClr val="002060"/>
                </a:solidFill>
              </a:rPr>
              <a:t> </a:t>
            </a:r>
            <a:r>
              <a:rPr lang="fa-IR" sz="1600" b="1" dirty="0">
                <a:solidFill>
                  <a:srgbClr val="FF0000"/>
                </a:solidFill>
              </a:rPr>
              <a:t>(</a:t>
            </a:r>
            <a:r>
              <a:rPr lang="fa-IR" sz="1600" b="1" dirty="0" err="1">
                <a:solidFill>
                  <a:srgbClr val="FF0000"/>
                </a:solidFill>
              </a:rPr>
              <a:t>کوپلی</a:t>
            </a:r>
            <a:r>
              <a:rPr lang="fa-IR" sz="1600" b="1" dirty="0">
                <a:solidFill>
                  <a:srgbClr val="FF0000"/>
                </a:solidFill>
              </a:rPr>
              <a:t> </a:t>
            </a:r>
            <a:r>
              <a:rPr lang="fa-IR" sz="1600" b="1" dirty="0" err="1">
                <a:solidFill>
                  <a:srgbClr val="FF0000"/>
                </a:solidFill>
              </a:rPr>
              <a:t>بوتیلن</a:t>
            </a:r>
            <a:r>
              <a:rPr lang="fa-IR" sz="1600" b="1" dirty="0">
                <a:solidFill>
                  <a:srgbClr val="FF0000"/>
                </a:solidFill>
              </a:rPr>
              <a:t> </a:t>
            </a:r>
            <a:r>
              <a:rPr lang="fa-IR" sz="1600" b="1" dirty="0" err="1">
                <a:solidFill>
                  <a:srgbClr val="FF0000"/>
                </a:solidFill>
              </a:rPr>
              <a:t>آدیپات</a:t>
            </a:r>
            <a:r>
              <a:rPr lang="fa-IR" sz="1600" b="1" dirty="0">
                <a:solidFill>
                  <a:srgbClr val="FF0000"/>
                </a:solidFill>
              </a:rPr>
              <a:t> </a:t>
            </a:r>
            <a:r>
              <a:rPr lang="fa-IR" sz="1600" b="1" dirty="0" err="1">
                <a:solidFill>
                  <a:srgbClr val="FF0000"/>
                </a:solidFill>
              </a:rPr>
              <a:t>ترفتالات</a:t>
            </a:r>
            <a:r>
              <a:rPr lang="fa-IR" sz="1600" b="1" dirty="0">
                <a:solidFill>
                  <a:srgbClr val="FF0000"/>
                </a:solidFill>
              </a:rPr>
              <a:t>)</a:t>
            </a:r>
          </a:p>
          <a:p>
            <a:pPr lvl="1" algn="just" rtl="1"/>
            <a:endParaRPr lang="fa-IR" sz="1600" b="1" dirty="0">
              <a:solidFill>
                <a:srgbClr val="FF0000"/>
              </a:solidFill>
            </a:endParaRPr>
          </a:p>
          <a:p>
            <a:pPr lvl="1" algn="just" rtl="1"/>
            <a:r>
              <a:rPr lang="en-US" sz="1600" b="1" dirty="0">
                <a:solidFill>
                  <a:srgbClr val="002060"/>
                </a:solidFill>
              </a:rPr>
              <a:t>PBST</a:t>
            </a:r>
            <a:r>
              <a:rPr lang="fa-IR" sz="1600" b="1" dirty="0">
                <a:solidFill>
                  <a:srgbClr val="002060"/>
                </a:solidFill>
              </a:rPr>
              <a:t> </a:t>
            </a:r>
            <a:r>
              <a:rPr lang="fa-IR" sz="1600" b="1" dirty="0">
                <a:solidFill>
                  <a:srgbClr val="FF0000"/>
                </a:solidFill>
              </a:rPr>
              <a:t>(</a:t>
            </a:r>
            <a:r>
              <a:rPr lang="fa-IR" sz="1600" b="1" dirty="0" err="1">
                <a:solidFill>
                  <a:srgbClr val="FF0000"/>
                </a:solidFill>
              </a:rPr>
              <a:t>کوپلی</a:t>
            </a:r>
            <a:r>
              <a:rPr lang="fa-IR" sz="1600" b="1" dirty="0">
                <a:solidFill>
                  <a:srgbClr val="FF0000"/>
                </a:solidFill>
              </a:rPr>
              <a:t> </a:t>
            </a:r>
            <a:r>
              <a:rPr lang="fa-IR" sz="1600" b="1" dirty="0" err="1">
                <a:solidFill>
                  <a:srgbClr val="FF0000"/>
                </a:solidFill>
              </a:rPr>
              <a:t>بوتیلن</a:t>
            </a:r>
            <a:r>
              <a:rPr lang="fa-IR" sz="1600" b="1" dirty="0">
                <a:solidFill>
                  <a:srgbClr val="FF0000"/>
                </a:solidFill>
              </a:rPr>
              <a:t> </a:t>
            </a:r>
            <a:r>
              <a:rPr lang="fa-IR" sz="1600" b="1" dirty="0" err="1">
                <a:solidFill>
                  <a:srgbClr val="FF0000"/>
                </a:solidFill>
              </a:rPr>
              <a:t>سوکسینات</a:t>
            </a:r>
            <a:r>
              <a:rPr lang="fa-IR" sz="1600" b="1" dirty="0">
                <a:solidFill>
                  <a:srgbClr val="FF0000"/>
                </a:solidFill>
              </a:rPr>
              <a:t> </a:t>
            </a:r>
            <a:r>
              <a:rPr lang="fa-IR" sz="1600" b="1" dirty="0" err="1">
                <a:solidFill>
                  <a:srgbClr val="FF0000"/>
                </a:solidFill>
              </a:rPr>
              <a:t>ترفتالات</a:t>
            </a:r>
            <a:r>
              <a:rPr lang="fa-IR" sz="1600" b="1" dirty="0">
                <a:solidFill>
                  <a:srgbClr val="FF0000"/>
                </a:solidFill>
              </a:rPr>
              <a:t>)</a:t>
            </a:r>
          </a:p>
          <a:p>
            <a:pPr lvl="1" algn="just" rtl="1"/>
            <a:endParaRPr lang="fa-IR" sz="1600" b="1" dirty="0">
              <a:solidFill>
                <a:srgbClr val="FF0000"/>
              </a:solidFill>
            </a:endParaRPr>
          </a:p>
          <a:p>
            <a:pPr lvl="1" algn="just" rtl="1"/>
            <a:r>
              <a:rPr lang="en-US" sz="1600" b="1" dirty="0">
                <a:solidFill>
                  <a:srgbClr val="002060"/>
                </a:solidFill>
              </a:rPr>
              <a:t>PCL</a:t>
            </a:r>
            <a:r>
              <a:rPr lang="fa-IR" sz="1600" b="1" dirty="0">
                <a:solidFill>
                  <a:srgbClr val="002060"/>
                </a:solidFill>
              </a:rPr>
              <a:t> </a:t>
            </a:r>
            <a:r>
              <a:rPr lang="fa-IR" sz="1600" b="1" dirty="0">
                <a:solidFill>
                  <a:srgbClr val="FF0000"/>
                </a:solidFill>
              </a:rPr>
              <a:t>(پلی </a:t>
            </a:r>
            <a:r>
              <a:rPr lang="fa-IR" sz="1600" b="1" dirty="0" err="1">
                <a:solidFill>
                  <a:srgbClr val="FF0000"/>
                </a:solidFill>
              </a:rPr>
              <a:t>کاپرولاتکتن</a:t>
            </a:r>
            <a:r>
              <a:rPr lang="fa-IR" sz="1600" b="1" dirty="0">
                <a:solidFill>
                  <a:srgbClr val="FF0000"/>
                </a:solidFill>
              </a:rPr>
              <a:t>)</a:t>
            </a:r>
          </a:p>
          <a:p>
            <a:pPr lvl="1" algn="just" rtl="1"/>
            <a:endParaRPr lang="fa-IR" sz="1600" b="1" dirty="0">
              <a:solidFill>
                <a:srgbClr val="FF0000"/>
              </a:solidFill>
            </a:endParaRPr>
          </a:p>
          <a:p>
            <a:pPr lvl="1" algn="just" rtl="1"/>
            <a:r>
              <a:rPr lang="en-US" sz="1600" b="1" dirty="0">
                <a:solidFill>
                  <a:srgbClr val="002060"/>
                </a:solidFill>
              </a:rPr>
              <a:t>PGA</a:t>
            </a:r>
            <a:r>
              <a:rPr lang="fa-IR" sz="1600" b="1" dirty="0">
                <a:solidFill>
                  <a:srgbClr val="002060"/>
                </a:solidFill>
              </a:rPr>
              <a:t> </a:t>
            </a:r>
            <a:r>
              <a:rPr lang="fa-IR" sz="1600" b="1" dirty="0">
                <a:solidFill>
                  <a:srgbClr val="FF0000"/>
                </a:solidFill>
              </a:rPr>
              <a:t>(پلی </a:t>
            </a:r>
            <a:r>
              <a:rPr lang="fa-IR" sz="1600" b="1" dirty="0" err="1">
                <a:solidFill>
                  <a:srgbClr val="FF0000"/>
                </a:solidFill>
              </a:rPr>
              <a:t>گلیکولید</a:t>
            </a:r>
            <a:r>
              <a:rPr lang="fa-IR" sz="1600" b="1" dirty="0">
                <a:solidFill>
                  <a:srgbClr val="FF0000"/>
                </a:solidFill>
              </a:rPr>
              <a:t>)</a:t>
            </a:r>
          </a:p>
          <a:p>
            <a:pPr lvl="1" algn="just" rtl="1"/>
            <a:endParaRPr lang="fa-IR" sz="1600" b="1" dirty="0">
              <a:solidFill>
                <a:srgbClr val="FF0000"/>
              </a:solidFill>
            </a:endParaRPr>
          </a:p>
          <a:p>
            <a:pPr lvl="1" algn="just" rtl="1"/>
            <a:r>
              <a:rPr lang="en-US" sz="1600" b="1" dirty="0">
                <a:solidFill>
                  <a:srgbClr val="002060"/>
                </a:solidFill>
              </a:rPr>
              <a:t>PBS</a:t>
            </a:r>
            <a:r>
              <a:rPr lang="fa-IR" sz="1600" b="1" dirty="0">
                <a:solidFill>
                  <a:srgbClr val="002060"/>
                </a:solidFill>
              </a:rPr>
              <a:t> </a:t>
            </a:r>
            <a:r>
              <a:rPr lang="fa-IR" sz="1600" b="1" dirty="0">
                <a:solidFill>
                  <a:srgbClr val="FF0000"/>
                </a:solidFill>
              </a:rPr>
              <a:t>(پلی </a:t>
            </a:r>
            <a:r>
              <a:rPr lang="fa-IR" sz="1600" b="1" dirty="0" err="1">
                <a:solidFill>
                  <a:srgbClr val="FF0000"/>
                </a:solidFill>
              </a:rPr>
              <a:t>بوتیلن</a:t>
            </a:r>
            <a:r>
              <a:rPr lang="fa-IR" sz="1600" b="1" dirty="0">
                <a:solidFill>
                  <a:srgbClr val="FF0000"/>
                </a:solidFill>
              </a:rPr>
              <a:t> </a:t>
            </a:r>
            <a:r>
              <a:rPr lang="fa-IR" sz="1600" b="1" dirty="0" err="1">
                <a:solidFill>
                  <a:srgbClr val="FF0000"/>
                </a:solidFill>
              </a:rPr>
              <a:t>سوکسینات</a:t>
            </a:r>
            <a:r>
              <a:rPr lang="fa-IR" sz="1600" b="1" dirty="0">
                <a:solidFill>
                  <a:srgbClr val="FF0000"/>
                </a:solidFill>
              </a:rPr>
              <a:t>)</a:t>
            </a:r>
          </a:p>
          <a:p>
            <a:pPr lvl="1" algn="just" rtl="1"/>
            <a:endParaRPr lang="fa-IR" sz="1600" b="1" dirty="0">
              <a:solidFill>
                <a:srgbClr val="FF0000"/>
              </a:solidFill>
              <a:cs typeface="B Titr" panose="00000700000000000000" pitchFamily="2" charset="-78"/>
            </a:endParaRPr>
          </a:p>
          <a:p>
            <a:pPr algn="just" rtl="1"/>
            <a:r>
              <a:rPr lang="fa-IR" sz="1800" b="1" dirty="0">
                <a:cs typeface="B Titr" panose="00000700000000000000" pitchFamily="2" charset="-78"/>
              </a:rPr>
              <a:t>ترکیبات حاوی نشاسته شامل مخلوطی از انواع بالا با نشاسته</a:t>
            </a:r>
          </a:p>
          <a:p>
            <a:pPr marL="457200" lvl="1" indent="0" algn="just" rtl="1">
              <a:buFont typeface="Arial" panose="020B0604020202020204" pitchFamily="34" charset="0"/>
              <a:buNone/>
            </a:pPr>
            <a:endParaRPr lang="en-US" sz="1600" dirty="0"/>
          </a:p>
        </p:txBody>
      </p:sp>
      <p:sp>
        <p:nvSpPr>
          <p:cNvPr id="5" name="Title 1">
            <a:extLst>
              <a:ext uri="{FF2B5EF4-FFF2-40B4-BE49-F238E27FC236}">
                <a16:creationId xmlns:a16="http://schemas.microsoft.com/office/drawing/2014/main" id="{393ED3FC-D163-9248-8845-9EB56A8FA973}"/>
              </a:ext>
            </a:extLst>
          </p:cNvPr>
          <p:cNvSpPr txBox="1">
            <a:spLocks/>
          </p:cNvSpPr>
          <p:nvPr/>
        </p:nvSpPr>
        <p:spPr>
          <a:xfrm>
            <a:off x="1249260" y="1314419"/>
            <a:ext cx="10515600" cy="5273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dirty="0" err="1">
                <a:latin typeface="+mn-lt"/>
                <a:cs typeface="B Titr" panose="00000700000000000000" pitchFamily="2" charset="-78"/>
              </a:rPr>
              <a:t>پلیمرهای</a:t>
            </a:r>
            <a:r>
              <a:rPr lang="fa-IR" sz="2800" b="1" dirty="0">
                <a:latin typeface="+mn-lt"/>
                <a:cs typeface="B Titr" panose="00000700000000000000" pitchFamily="2" charset="-78"/>
              </a:rPr>
              <a:t> زیست تخریب پذیر تجاری</a:t>
            </a:r>
            <a:endParaRPr lang="en-US" sz="2800" b="1" dirty="0">
              <a:latin typeface="+mn-lt"/>
              <a:cs typeface="B Titr" panose="00000700000000000000" pitchFamily="2" charset="-78"/>
            </a:endParaRPr>
          </a:p>
        </p:txBody>
      </p:sp>
    </p:spTree>
    <p:extLst>
      <p:ext uri="{BB962C8B-B14F-4D97-AF65-F5344CB8AC3E}">
        <p14:creationId xmlns:p14="http://schemas.microsoft.com/office/powerpoint/2010/main" val="118555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08244F-6649-715D-4B0B-8EDED4C58736}"/>
              </a:ext>
            </a:extLst>
          </p:cNvPr>
          <p:cNvSpPr txBox="1">
            <a:spLocks/>
          </p:cNvSpPr>
          <p:nvPr/>
        </p:nvSpPr>
        <p:spPr>
          <a:xfrm>
            <a:off x="1362523" y="2793533"/>
            <a:ext cx="10515600" cy="30478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fa-IR" sz="2400"/>
              <a:t>ترکیب نشاسته با پلیمرهای غیر زیست تخریب پذیر مانند پلی اتیلن و پلی پروپیلن جزء پلیمرهای زیست تخریب پذیر طبقه بندی نمی شوند.</a:t>
            </a:r>
          </a:p>
          <a:p>
            <a:pPr algn="just" rtl="1"/>
            <a:endParaRPr lang="fa-IR" sz="2400"/>
          </a:p>
          <a:p>
            <a:pPr algn="just" rtl="1"/>
            <a:r>
              <a:rPr lang="fa-IR" sz="2400"/>
              <a:t>ترکیبات اگزو هر چند تبدیل محصول پلاستیکی یکپارچه به خرده پلاستیک را تسریع می کنند ولی هنوز شواهد علمی کافی مبنی بر تسهیل مصرف آن توسط میکروارگانیزم ها بدست نیامده و در نتیجه تا زمان یافتن این شواهد پلاستیک های اگزو مزیتی نسبت به پلاستیک های تجاری و غیر زیست تخریب پذیر ندارد.</a:t>
            </a:r>
          </a:p>
          <a:p>
            <a:pPr marL="0" indent="0" algn="just" rtl="1">
              <a:buFont typeface="Arial" panose="020B0604020202020204" pitchFamily="34" charset="0"/>
              <a:buNone/>
            </a:pPr>
            <a:endParaRPr lang="en-US" sz="2400" dirty="0"/>
          </a:p>
        </p:txBody>
      </p:sp>
      <p:sp>
        <p:nvSpPr>
          <p:cNvPr id="4" name="Title 1">
            <a:extLst>
              <a:ext uri="{FF2B5EF4-FFF2-40B4-BE49-F238E27FC236}">
                <a16:creationId xmlns:a16="http://schemas.microsoft.com/office/drawing/2014/main" id="{47B9A1BD-B889-6865-4EB3-377E94548EB1}"/>
              </a:ext>
            </a:extLst>
          </p:cNvPr>
          <p:cNvSpPr txBox="1">
            <a:spLocks/>
          </p:cNvSpPr>
          <p:nvPr/>
        </p:nvSpPr>
        <p:spPr>
          <a:xfrm>
            <a:off x="1198926" y="164864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rtl="1"/>
            <a:r>
              <a:rPr lang="fa-IR" sz="2800" b="1">
                <a:latin typeface="+mn-lt"/>
              </a:rPr>
              <a:t>موارد مشکوک و در حال بررسی بعنوان زیست تخریب پذیر</a:t>
            </a:r>
            <a:endParaRPr lang="en-US" sz="2800" b="1" dirty="0">
              <a:latin typeface="+mn-lt"/>
            </a:endParaRPr>
          </a:p>
        </p:txBody>
      </p:sp>
    </p:spTree>
    <p:extLst>
      <p:ext uri="{BB962C8B-B14F-4D97-AF65-F5344CB8AC3E}">
        <p14:creationId xmlns:p14="http://schemas.microsoft.com/office/powerpoint/2010/main" val="394258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فرمت 1402</Template>
  <TotalTime>135</TotalTime>
  <Words>2609</Words>
  <Application>Microsoft Office PowerPoint</Application>
  <PresentationFormat>Widescreen</PresentationFormat>
  <Paragraphs>291</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الهام نیک سیرت</dc:creator>
  <cp:lastModifiedBy>فاطمه سلمانی</cp:lastModifiedBy>
  <cp:revision>13</cp:revision>
  <dcterms:created xsi:type="dcterms:W3CDTF">2023-06-10T05:48:55Z</dcterms:created>
  <dcterms:modified xsi:type="dcterms:W3CDTF">2023-06-19T10:08:26Z</dcterms:modified>
</cp:coreProperties>
</file>