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76" r:id="rId16"/>
    <p:sldId id="279" r:id="rId17"/>
    <p:sldId id="278" r:id="rId18"/>
    <p:sldId id="280" r:id="rId19"/>
    <p:sldId id="281" r:id="rId20"/>
    <p:sldId id="282" r:id="rId21"/>
    <p:sldId id="283" r:id="rId22"/>
    <p:sldId id="284" r:id="rId23"/>
    <p:sldId id="285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738" autoAdjust="0"/>
  </p:normalViewPr>
  <p:slideViewPr>
    <p:cSldViewPr snapToGrid="0">
      <p:cViewPr varScale="1">
        <p:scale>
          <a:sx n="68" d="100"/>
          <a:sy n="68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9B598-751D-47C4-A0B0-3CB78B971F1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E4F83-4562-4058-95F4-32AEB8794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68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E4F83-4562-4058-95F4-32AEB87945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5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D317E-F79D-4F52-8F40-F1073E672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07E9D1-B65B-4A7F-9D48-D61C145B1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2359E-23A0-4A5F-99CB-3864F991A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7F36-F117-40ED-89DA-DD239A6F371F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FAC7F-D09B-4DEC-86FE-47DFD0D68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03339-1C8C-473E-A20B-C1CB1528B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466F-7EAF-48D0-B020-905BF9C20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06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19755-5C7F-422B-BC6A-F8082ECC6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8B4088-0B64-4742-8CD4-0DB17AA6C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608E2-BF43-45A4-99DC-73A56BDAF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7F36-F117-40ED-89DA-DD239A6F371F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36B0D-A85F-477F-830C-405FE420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F534F-C050-4247-83AE-84BACB7E7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466F-7EAF-48D0-B020-905BF9C20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9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8ED663-ED36-4672-B440-BF5251EC88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6B7D68-2905-4926-80DC-F05FE544E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E81E3-067B-49DC-AF2A-F1C13D094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7F36-F117-40ED-89DA-DD239A6F371F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4853E-BBAA-4F7C-8A1C-8C67C59B8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96252-DFE3-45A3-9543-ADA4F69C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466F-7EAF-48D0-B020-905BF9C20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09FD2-EDA5-4C76-BA40-3A8362855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CEFCF-9067-4AF6-865E-328121F9F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13AD1-AFD8-447D-A7CE-C7E1DB38F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7F36-F117-40ED-89DA-DD239A6F371F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D18F9-833D-4FA9-98C7-64C2EEE07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6D129-987B-402A-A3AF-C43D555CF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466F-7EAF-48D0-B020-905BF9C20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3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0C217-1D51-4C18-A77D-D88522B9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E27C2-0A24-4CD5-BC2A-D25F7A83B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6FB17-E415-42EB-83DE-C39E169AD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7F36-F117-40ED-89DA-DD239A6F371F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E9BF0-E40F-4AF0-82EB-2EAC20CB7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85EEB-F61C-4252-8E27-911A08FD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466F-7EAF-48D0-B020-905BF9C20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6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C426F-67BD-4C41-B774-152B43A6A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5C91D-76FE-42E3-9518-B6D489B99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1AFBC1-54A5-47C2-A3B4-504A16C3C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DE76E-F98D-4044-ABBE-F3903ABF2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7F36-F117-40ED-89DA-DD239A6F371F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D2B2C-2B4F-4440-A46B-DF65E2635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3C854-A92C-4DE8-9357-93E29764A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466F-7EAF-48D0-B020-905BF9C20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57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D399-FD32-4CF0-BDEE-B2BFB9614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415BA-32F4-4580-8693-E33CB6381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F9A4A-D452-4016-9B34-6947B06E3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05937C-067C-4D93-AB31-337D59D830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87D526-B348-4306-AB5C-F1268F1E05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BBD361-C365-49CE-87A7-B22632E04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7F36-F117-40ED-89DA-DD239A6F371F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BEA86-83E4-415B-827D-3B76E236A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82EB95-6DE1-40EB-8788-D5AA6A42A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466F-7EAF-48D0-B020-905BF9C20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15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C86D4-AC9C-400E-8EB4-FEB8CE477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33DEC7-2C02-4AD7-ABAC-49556A30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7F36-F117-40ED-89DA-DD239A6F371F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C6AFF-E3E4-438D-AA86-1570EC0A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6B53F7-5088-4359-A55F-112F5FB8B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466F-7EAF-48D0-B020-905BF9C20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1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3B6018-7569-4E16-B7AA-A5DACFA08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7F36-F117-40ED-89DA-DD239A6F371F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9B1341-E412-48A5-960F-B2663601D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D596E-1737-4E52-9DF0-3D928B2E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466F-7EAF-48D0-B020-905BF9C20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3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45A3B-77C5-4723-919B-6E51FD9E7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CBB33-7294-4CDB-A978-EC465BA50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5C3FF-7572-49A2-B0B5-C4C50D209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47719-B885-469A-9C15-3898D0F6D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7F36-F117-40ED-89DA-DD239A6F371F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4D4EB-8DE3-4720-8A70-5BE3FDE48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F1C44-F972-44C0-88E9-A5EAD827A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466F-7EAF-48D0-B020-905BF9C20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75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A507A-233C-48AC-896A-820237DED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C0AA8-E67F-4084-BB55-7CB3F74D7E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02780-DC59-4608-B4A3-7F3FA47FA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A4E9D-BBE0-4DEC-8337-5C2B99E0A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7F36-F117-40ED-89DA-DD239A6F371F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9A036-8184-43B7-ADF8-1D005229F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D92BD-FFCD-46D1-9004-18DB7C783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466F-7EAF-48D0-B020-905BF9C20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7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9CFF31-4921-422C-BBEC-8909D1725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6CBB9-36BF-4BE1-9137-7BFAAC3E9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3A917-B3A1-467D-BCF1-7322673C8E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37F36-F117-40ED-89DA-DD239A6F371F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44B2F-A159-48AE-A102-8B62AB40F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BE16-B4EA-4E0B-8291-26771F70B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E466F-7EAF-48D0-B020-905BF9C20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8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006CD-A2F8-4755-B76F-40870A07C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7089" y="4356653"/>
            <a:ext cx="6702490" cy="850739"/>
          </a:xfrm>
        </p:spPr>
        <p:txBody>
          <a:bodyPr>
            <a:normAutofit fontScale="90000"/>
          </a:bodyPr>
          <a:lstStyle/>
          <a:p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دوره های خواص فیزیکی مکانیکی پلیمرها</a:t>
            </a:r>
            <a:endParaRPr lang="en-US" dirty="0">
              <a:solidFill>
                <a:schemeClr val="bg1"/>
              </a:solidFill>
              <a:latin typeface="B a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9239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9670B7-C4BB-1E2E-E23A-C93AAFCCADC1}"/>
              </a:ext>
            </a:extLst>
          </p:cNvPr>
          <p:cNvSpPr txBox="1"/>
          <p:nvPr/>
        </p:nvSpPr>
        <p:spPr>
          <a:xfrm>
            <a:off x="362243" y="117790"/>
            <a:ext cx="609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Curve and Process</a:t>
            </a: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EBADE8-12B2-A190-08E7-06FCCB3DF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481" y="379400"/>
            <a:ext cx="8024734" cy="568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83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A01FF9-D4E4-87F1-7C58-E3A9632CD241}"/>
              </a:ext>
            </a:extLst>
          </p:cNvPr>
          <p:cNvSpPr txBox="1"/>
          <p:nvPr/>
        </p:nvSpPr>
        <p:spPr>
          <a:xfrm>
            <a:off x="165295" y="168812"/>
            <a:ext cx="6098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Flow Curve</a:t>
            </a:r>
            <a:endParaRPr lang="en-US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7EB1A1-1E80-6582-B637-678F70014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0869"/>
            <a:ext cx="6673417" cy="5016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8C724F-CAE8-4D78-F97D-9CF1CB913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280" y="753587"/>
            <a:ext cx="5373720" cy="468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05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2DD0D4-A06C-E0EF-B6C0-5B5B9F977CF5}"/>
              </a:ext>
            </a:extLst>
          </p:cNvPr>
          <p:cNvSpPr txBox="1"/>
          <p:nvPr/>
        </p:nvSpPr>
        <p:spPr>
          <a:xfrm>
            <a:off x="4315264" y="0"/>
            <a:ext cx="6098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MFI Limitation</a:t>
            </a:r>
            <a:endParaRPr lang="en-US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A51937-F382-AC73-5A27-E56569E48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8128"/>
            <a:ext cx="5681838" cy="49617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A64170-88D0-ADCF-D991-687AB9985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863" y="1276125"/>
            <a:ext cx="6617137" cy="410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21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5DF7B5CB-EADD-17E0-DE10-0CC019A4B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44" y="0"/>
            <a:ext cx="4521156" cy="60282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AB21F1-29BF-6E40-D957-0713BF663D65}"/>
              </a:ext>
            </a:extLst>
          </p:cNvPr>
          <p:cNvSpPr txBox="1"/>
          <p:nvPr/>
        </p:nvSpPr>
        <p:spPr>
          <a:xfrm>
            <a:off x="601393" y="157574"/>
            <a:ext cx="6098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Physical Mechanical Properties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82739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FAA1AD-91C5-7B13-1E9A-9289F0E26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13" y="450165"/>
            <a:ext cx="6485927" cy="4938346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E564944-D94D-DB10-6424-D3A5D00BA6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7267591"/>
              </p:ext>
            </p:extLst>
          </p:nvPr>
        </p:nvGraphicFramePr>
        <p:xfrm>
          <a:off x="7188591" y="450165"/>
          <a:ext cx="4696996" cy="5001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067">
                  <a:extLst>
                    <a:ext uri="{9D8B030D-6E8A-4147-A177-3AD203B41FA5}">
                      <a16:colId xmlns:a16="http://schemas.microsoft.com/office/drawing/2014/main" val="928379105"/>
                    </a:ext>
                  </a:extLst>
                </a:gridCol>
                <a:gridCol w="1231903">
                  <a:extLst>
                    <a:ext uri="{9D8B030D-6E8A-4147-A177-3AD203B41FA5}">
                      <a16:colId xmlns:a16="http://schemas.microsoft.com/office/drawing/2014/main" val="2063933579"/>
                    </a:ext>
                  </a:extLst>
                </a:gridCol>
                <a:gridCol w="1587026">
                  <a:extLst>
                    <a:ext uri="{9D8B030D-6E8A-4147-A177-3AD203B41FA5}">
                      <a16:colId xmlns:a16="http://schemas.microsoft.com/office/drawing/2014/main" val="3541529183"/>
                    </a:ext>
                  </a:extLst>
                </a:gridCol>
              </a:tblGrid>
              <a:tr h="655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polymer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Modulus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11320"/>
                  </a:ext>
                </a:extLst>
              </a:tr>
              <a:tr h="37368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HDPE63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0.85GPA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28MPA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63579"/>
                  </a:ext>
                </a:extLst>
              </a:tr>
              <a:tr h="37368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HDPE100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1.2GPA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33MPA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012571"/>
                  </a:ext>
                </a:extLst>
              </a:tr>
              <a:tr h="37368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HD62N07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1.5GPA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30MPA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666385"/>
                  </a:ext>
                </a:extLst>
              </a:tr>
              <a:tr h="37368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LD2102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0.2GPA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20MPA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343478"/>
                  </a:ext>
                </a:extLst>
              </a:tr>
              <a:tr h="37368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PPL440CO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1.5GPA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27MPA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53061"/>
                  </a:ext>
                </a:extLst>
              </a:tr>
              <a:tr h="37368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PP548RCO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1.5GPA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27MPA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492435"/>
                  </a:ext>
                </a:extLst>
              </a:tr>
              <a:tr h="37368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PPC30SHOMO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1.5GPA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33MPA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833448"/>
                  </a:ext>
                </a:extLst>
              </a:tr>
              <a:tr h="4046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PPZ30SHOMO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1.55GPA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35MPA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681"/>
                  </a:ext>
                </a:extLst>
              </a:tr>
              <a:tr h="3736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GPPS1540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3.1GPA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42MPA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107874"/>
                  </a:ext>
                </a:extLst>
              </a:tr>
              <a:tr h="3736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HIPS7240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2GPA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22MPA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644967"/>
                  </a:ext>
                </a:extLst>
              </a:tr>
              <a:tr h="5776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ABSN70GHEAD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2.2GPA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47MPA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817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863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3CD7C04D-15EF-547E-B062-74E0DF0FE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2" y="756417"/>
            <a:ext cx="5168607" cy="38764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D2ABDE-4636-BDC2-44B0-040D3E317673}"/>
              </a:ext>
            </a:extLst>
          </p:cNvPr>
          <p:cNvSpPr txBox="1"/>
          <p:nvPr/>
        </p:nvSpPr>
        <p:spPr>
          <a:xfrm>
            <a:off x="-2344" y="-28823"/>
            <a:ext cx="6098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630A23-7A1C-094B-2268-8D035F640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545" y="5033802"/>
            <a:ext cx="3602457" cy="7507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E9C0A4-3560-94B7-5E13-3BDDA7218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6" y="5033802"/>
            <a:ext cx="3745521" cy="858462"/>
          </a:xfrm>
          <a:prstGeom prst="rect">
            <a:avLst/>
          </a:prstGeom>
        </p:spPr>
      </p:pic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C9B0EB57-9B14-DB96-593E-C3A09811E5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305145"/>
              </p:ext>
            </p:extLst>
          </p:nvPr>
        </p:nvGraphicFramePr>
        <p:xfrm>
          <a:off x="7586002" y="171642"/>
          <a:ext cx="4414814" cy="4888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7407">
                  <a:extLst>
                    <a:ext uri="{9D8B030D-6E8A-4147-A177-3AD203B41FA5}">
                      <a16:colId xmlns:a16="http://schemas.microsoft.com/office/drawing/2014/main" val="708106506"/>
                    </a:ext>
                  </a:extLst>
                </a:gridCol>
                <a:gridCol w="2207407">
                  <a:extLst>
                    <a:ext uri="{9D8B030D-6E8A-4147-A177-3AD203B41FA5}">
                      <a16:colId xmlns:a16="http://schemas.microsoft.com/office/drawing/2014/main" val="2561673625"/>
                    </a:ext>
                  </a:extLst>
                </a:gridCol>
              </a:tblGrid>
              <a:tr h="4993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Polymer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507208"/>
                  </a:ext>
                </a:extLst>
              </a:tr>
              <a:tr h="3479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HIPS7240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11KJ/M2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42840"/>
                  </a:ext>
                </a:extLst>
              </a:tr>
              <a:tr h="3479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ABSN70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27KJ/M2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87153"/>
                  </a:ext>
                </a:extLst>
              </a:tr>
              <a:tr h="3479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23KJ/M2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957516"/>
                  </a:ext>
                </a:extLst>
              </a:tr>
              <a:tr h="3479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ABS150TABRIZE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22KJ/M2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941253"/>
                  </a:ext>
                </a:extLst>
              </a:tr>
              <a:tr h="3479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PP440G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40KJ/M2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564389"/>
                  </a:ext>
                </a:extLst>
              </a:tr>
              <a:tr h="3479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PPZ30S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3KJ/M2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6725"/>
                  </a:ext>
                </a:extLst>
              </a:tr>
              <a:tr h="3479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PP30CS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4KJ/M2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024243"/>
                  </a:ext>
                </a:extLst>
              </a:tr>
              <a:tr h="3479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80KJ/M2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339395"/>
                  </a:ext>
                </a:extLst>
              </a:tr>
              <a:tr h="3479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MDPE3840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18KJ/M2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238422"/>
                  </a:ext>
                </a:extLst>
              </a:tr>
              <a:tr h="3479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10KJ/M2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662118"/>
                  </a:ext>
                </a:extLst>
              </a:tr>
              <a:tr h="3479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PE100EX3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12.5KJ/M2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879464"/>
                  </a:ext>
                </a:extLst>
              </a:tr>
              <a:tr h="3479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30KJ/M2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770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212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F02FE-C4E6-46F8-0D7B-4EA49459A402}"/>
              </a:ext>
            </a:extLst>
          </p:cNvPr>
          <p:cNvSpPr txBox="1">
            <a:spLocks/>
          </p:cNvSpPr>
          <p:nvPr/>
        </p:nvSpPr>
        <p:spPr>
          <a:xfrm>
            <a:off x="1182974" y="122806"/>
            <a:ext cx="1815059" cy="62958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6789DC-9876-46CD-8560-90DD020BE975}"/>
              </a:ext>
            </a:extLst>
          </p:cNvPr>
          <p:cNvSpPr txBox="1"/>
          <p:nvPr/>
        </p:nvSpPr>
        <p:spPr>
          <a:xfrm>
            <a:off x="7747781" y="122806"/>
            <a:ext cx="40409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TGA</a:t>
            </a: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2FB650-7E8C-E1D2-7C41-DA64397BD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3" y="2377733"/>
            <a:ext cx="5543550" cy="2552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7005BE-F5D6-9D37-C4CC-CD8D7F38B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97" y="2095500"/>
            <a:ext cx="58483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02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30D231-E2DD-8AE5-97FD-F50844A216EE}"/>
              </a:ext>
            </a:extLst>
          </p:cNvPr>
          <p:cNvSpPr txBox="1"/>
          <p:nvPr/>
        </p:nvSpPr>
        <p:spPr>
          <a:xfrm>
            <a:off x="2340138" y="98474"/>
            <a:ext cx="79236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Temperature Polymer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Arrow: Right 3">
                <a:extLst>
                  <a:ext uri="{FF2B5EF4-FFF2-40B4-BE49-F238E27FC236}">
                    <a16:creationId xmlns:a16="http://schemas.microsoft.com/office/drawing/2014/main" id="{10118D5A-E3D5-EB5E-20E1-5D5A24745125}"/>
                  </a:ext>
                </a:extLst>
              </p:cNvPr>
              <p:cNvSpPr/>
              <p:nvPr/>
            </p:nvSpPr>
            <p:spPr>
              <a:xfrm>
                <a:off x="0" y="2803161"/>
                <a:ext cx="1785079" cy="1528996"/>
              </a:xfrm>
              <a:prstGeom prst="rightArrow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4" name="Arrow: Right 3">
                <a:extLst>
                  <a:ext uri="{FF2B5EF4-FFF2-40B4-BE49-F238E27FC236}">
                    <a16:creationId xmlns:a16="http://schemas.microsoft.com/office/drawing/2014/main" id="{10118D5A-E3D5-EB5E-20E1-5D5A247451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03161"/>
                <a:ext cx="1785079" cy="1528996"/>
              </a:xfrm>
              <a:prstGeom prst="rightArrow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Arrow: Right 4">
                <a:extLst>
                  <a:ext uri="{FF2B5EF4-FFF2-40B4-BE49-F238E27FC236}">
                    <a16:creationId xmlns:a16="http://schemas.microsoft.com/office/drawing/2014/main" id="{3258343E-6D58-48E9-1A76-CDD714C48FAE}"/>
                  </a:ext>
                </a:extLst>
              </p:cNvPr>
              <p:cNvSpPr/>
              <p:nvPr/>
            </p:nvSpPr>
            <p:spPr>
              <a:xfrm>
                <a:off x="3357705" y="2803161"/>
                <a:ext cx="1785079" cy="1528996"/>
              </a:xfrm>
              <a:prstGeom prst="rightArrow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Arrow: Right 4">
                <a:extLst>
                  <a:ext uri="{FF2B5EF4-FFF2-40B4-BE49-F238E27FC236}">
                    <a16:creationId xmlns:a16="http://schemas.microsoft.com/office/drawing/2014/main" id="{3258343E-6D58-48E9-1A76-CDD714C48F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705" y="2803161"/>
                <a:ext cx="1785079" cy="1528996"/>
              </a:xfrm>
              <a:prstGeom prst="rightArrow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Arrow: Right 5">
                <a:extLst>
                  <a:ext uri="{FF2B5EF4-FFF2-40B4-BE49-F238E27FC236}">
                    <a16:creationId xmlns:a16="http://schemas.microsoft.com/office/drawing/2014/main" id="{0EA80902-87E9-0FF6-289C-EA985D9CBF97}"/>
                  </a:ext>
                </a:extLst>
              </p:cNvPr>
              <p:cNvSpPr/>
              <p:nvPr/>
            </p:nvSpPr>
            <p:spPr>
              <a:xfrm>
                <a:off x="5121889" y="2825936"/>
                <a:ext cx="1785079" cy="1528996"/>
              </a:xfrm>
              <a:prstGeom prst="rightArrow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6" name="Arrow: Right 5">
                <a:extLst>
                  <a:ext uri="{FF2B5EF4-FFF2-40B4-BE49-F238E27FC236}">
                    <a16:creationId xmlns:a16="http://schemas.microsoft.com/office/drawing/2014/main" id="{0EA80902-87E9-0FF6-289C-EA985D9CB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889" y="2825936"/>
                <a:ext cx="1785079" cy="1528996"/>
              </a:xfrm>
              <a:prstGeom prst="rightArrow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86BEA943-A799-DE69-6124-5303FF11942F}"/>
                  </a:ext>
                </a:extLst>
              </p:cNvPr>
              <p:cNvSpPr/>
              <p:nvPr/>
            </p:nvSpPr>
            <p:spPr>
              <a:xfrm>
                <a:off x="6904626" y="2836313"/>
                <a:ext cx="1785079" cy="1528996"/>
              </a:xfrm>
              <a:prstGeom prst="rightArrow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86BEA943-A799-DE69-6124-5303FF119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626" y="2836313"/>
                <a:ext cx="1785079" cy="1528996"/>
              </a:xfrm>
              <a:prstGeom prst="rightArrow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3959387C-02FE-2A36-E639-E8BFBE9B0B70}"/>
                  </a:ext>
                </a:extLst>
              </p:cNvPr>
              <p:cNvSpPr/>
              <p:nvPr/>
            </p:nvSpPr>
            <p:spPr>
              <a:xfrm>
                <a:off x="8703770" y="2836313"/>
                <a:ext cx="1785079" cy="1528996"/>
              </a:xfrm>
              <a:prstGeom prst="rightArrow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𝑂𝐼𝑇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3959387C-02FE-2A36-E639-E8BFBE9B0B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770" y="2836313"/>
                <a:ext cx="1785079" cy="1528996"/>
              </a:xfrm>
              <a:prstGeom prst="rightArrow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0AFB76F3-36B2-D0B4-C0F4-623735526AF1}"/>
                  </a:ext>
                </a:extLst>
              </p:cNvPr>
              <p:cNvSpPr/>
              <p:nvPr/>
            </p:nvSpPr>
            <p:spPr>
              <a:xfrm>
                <a:off x="10460713" y="2825936"/>
                <a:ext cx="1785079" cy="1528996"/>
              </a:xfrm>
              <a:prstGeom prst="rightArrow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0AFB76F3-36B2-D0B4-C0F4-623735526A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0713" y="2825936"/>
                <a:ext cx="1785079" cy="1528996"/>
              </a:xfrm>
              <a:prstGeom prst="rightArrow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Arrow: Right 9">
                <a:extLst>
                  <a:ext uri="{FF2B5EF4-FFF2-40B4-BE49-F238E27FC236}">
                    <a16:creationId xmlns:a16="http://schemas.microsoft.com/office/drawing/2014/main" id="{853A6903-24F3-1982-4942-1F372F64C316}"/>
                  </a:ext>
                </a:extLst>
              </p:cNvPr>
              <p:cNvSpPr/>
              <p:nvPr/>
            </p:nvSpPr>
            <p:spPr>
              <a:xfrm>
                <a:off x="1700822" y="2803161"/>
                <a:ext cx="1785079" cy="1528996"/>
              </a:xfrm>
              <a:prstGeom prst="rightArrow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𝐻𝐷𝑇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0" name="Arrow: Right 9">
                <a:extLst>
                  <a:ext uri="{FF2B5EF4-FFF2-40B4-BE49-F238E27FC236}">
                    <a16:creationId xmlns:a16="http://schemas.microsoft.com/office/drawing/2014/main" id="{853A6903-24F3-1982-4942-1F372F64C3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822" y="2803161"/>
                <a:ext cx="1785079" cy="1528996"/>
              </a:xfrm>
              <a:prstGeom prst="rightArrow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260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5FB55C-B6C4-0432-336F-7B1D5D5E4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1904"/>
            <a:ext cx="5947829" cy="4580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E2AD0F-82DB-51E2-97C4-9B60F3BAA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432" y="1519650"/>
            <a:ext cx="6219567" cy="45806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6487F1-F546-78CF-3BDF-8A0D407AB8C4}"/>
              </a:ext>
            </a:extLst>
          </p:cNvPr>
          <p:cNvSpPr txBox="1"/>
          <p:nvPr/>
        </p:nvSpPr>
        <p:spPr>
          <a:xfrm>
            <a:off x="-182880" y="177583"/>
            <a:ext cx="41499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Finger Print</a:t>
            </a:r>
          </a:p>
        </p:txBody>
      </p:sp>
    </p:spTree>
    <p:extLst>
      <p:ext uri="{BB962C8B-B14F-4D97-AF65-F5344CB8AC3E}">
        <p14:creationId xmlns:p14="http://schemas.microsoft.com/office/powerpoint/2010/main" val="1873855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ADEE68-60F2-404B-87B1-246F77C41393}"/>
                  </a:ext>
                </a:extLst>
              </p:cNvPr>
              <p:cNvSpPr txBox="1"/>
              <p:nvPr/>
            </p:nvSpPr>
            <p:spPr>
              <a:xfrm>
                <a:off x="2697479" y="0"/>
                <a:ext cx="609834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𝑂𝐼𝑇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ADEE68-60F2-404B-87B1-246F77C41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479" y="0"/>
                <a:ext cx="6098344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002EA4E-A0B0-30D3-C88F-08BC5F40E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38" y="1475407"/>
            <a:ext cx="8852523" cy="444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77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8CF725-0533-4991-A2D1-3E24626B6068}"/>
              </a:ext>
            </a:extLst>
          </p:cNvPr>
          <p:cNvSpPr txBox="1"/>
          <p:nvPr/>
        </p:nvSpPr>
        <p:spPr>
          <a:xfrm>
            <a:off x="2968487" y="4040156"/>
            <a:ext cx="576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800" dirty="0">
                <a:solidFill>
                  <a:schemeClr val="accent1">
                    <a:lumMod val="50000"/>
                  </a:schemeClr>
                </a:solidFill>
                <a:latin typeface="B a"/>
                <a:cs typeface="B Nazanin" panose="00000400000000000000" pitchFamily="2" charset="-78"/>
              </a:rPr>
              <a:t>دکتر ایمان صاحبی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B a"/>
                <a:cs typeface="B Nazanin" panose="00000400000000000000" pitchFamily="2" charset="-78"/>
              </a:rPr>
              <a:t>  </a:t>
            </a:r>
            <a:r>
              <a:rPr lang="fa-IR" sz="4800" dirty="0">
                <a:solidFill>
                  <a:schemeClr val="accent1">
                    <a:lumMod val="50000"/>
                  </a:schemeClr>
                </a:solidFill>
                <a:latin typeface="B a"/>
                <a:cs typeface="B Nazanin" panose="00000400000000000000" pitchFamily="2" charset="-78"/>
              </a:rPr>
              <a:t>جویباری 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99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EF48CC-ED45-D442-BC4F-4F6547A36FDC}"/>
              </a:ext>
            </a:extLst>
          </p:cNvPr>
          <p:cNvSpPr txBox="1"/>
          <p:nvPr/>
        </p:nvSpPr>
        <p:spPr>
          <a:xfrm>
            <a:off x="432581" y="0"/>
            <a:ext cx="6098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TGA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148BFD-3608-F45A-60D0-667405F38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570" y="0"/>
            <a:ext cx="6098344" cy="6005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381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83C35C6C-55A9-9F58-2188-35CD953B7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06" y="0"/>
            <a:ext cx="9015567" cy="609019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8BFFBC-DF78-B643-7696-92D746D70975}"/>
              </a:ext>
            </a:extLst>
          </p:cNvPr>
          <p:cNvSpPr txBox="1"/>
          <p:nvPr/>
        </p:nvSpPr>
        <p:spPr>
          <a:xfrm>
            <a:off x="258727" y="244587"/>
            <a:ext cx="27467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Rubber TGA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569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995BEF-1924-4B2C-4263-FFCDF7F7F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392" y="365529"/>
            <a:ext cx="9929216" cy="5399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6907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09A581-96E1-E4C0-2513-9FB9F23857D2}"/>
              </a:ext>
            </a:extLst>
          </p:cNvPr>
          <p:cNvSpPr txBox="1"/>
          <p:nvPr/>
        </p:nvSpPr>
        <p:spPr>
          <a:xfrm>
            <a:off x="109024" y="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ASH</a:t>
            </a:r>
            <a:endParaRPr lang="en-US" sz="3600" b="1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6292DEF-61B5-8E11-D869-6FFCB3385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93128"/>
            <a:ext cx="5801784" cy="435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D6DAD4-B8EC-4D98-C7A9-47115371D4D4}"/>
              </a:ext>
            </a:extLst>
          </p:cNvPr>
          <p:cNvSpPr txBox="1"/>
          <p:nvPr/>
        </p:nvSpPr>
        <p:spPr>
          <a:xfrm>
            <a:off x="109024" y="1413534"/>
            <a:ext cx="61405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M1=Sample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17A19A-672C-2B87-BE2E-56C69C20BF1D}"/>
              </a:ext>
            </a:extLst>
          </p:cNvPr>
          <p:cNvSpPr txBox="1"/>
          <p:nvPr/>
        </p:nvSpPr>
        <p:spPr>
          <a:xfrm>
            <a:off x="109024" y="2044997"/>
            <a:ext cx="61405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latin typeface="Times New Roman" panose="02020603050405020304" pitchFamily="18" charset="0"/>
                <a:cs typeface="B Nazanin" panose="00000400000000000000" pitchFamily="2" charset="-78"/>
              </a:rPr>
              <a:t>Carbon Black +  Filler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D921AA-5638-A7DC-0021-B9444F9C8D49}"/>
              </a:ext>
            </a:extLst>
          </p:cNvPr>
          <p:cNvSpPr txBox="1"/>
          <p:nvPr/>
        </p:nvSpPr>
        <p:spPr>
          <a:xfrm>
            <a:off x="109024" y="2743936"/>
            <a:ext cx="61405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M3=</a:t>
            </a:r>
            <a:r>
              <a:rPr lang="en-US" sz="2000" dirty="0">
                <a:latin typeface="Times New Roman" panose="02020603050405020304" pitchFamily="18" charset="0"/>
                <a:cs typeface="B Nazanin" panose="00000400000000000000" pitchFamily="2" charset="-78"/>
              </a:rPr>
              <a:t>Filler</a:t>
            </a:r>
            <a:endParaRPr lang="en-US" sz="1600" dirty="0"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4ACB3D-0B71-8C7B-65F4-2087C7560938}"/>
                  </a:ext>
                </a:extLst>
              </p:cNvPr>
              <p:cNvSpPr txBox="1"/>
              <p:nvPr/>
            </p:nvSpPr>
            <p:spPr>
              <a:xfrm>
                <a:off x="109024" y="3560065"/>
                <a:ext cx="4659924" cy="614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ASH%=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      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4ACB3D-0B71-8C7B-65F4-2087C7560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24" y="3560065"/>
                <a:ext cx="4659924" cy="614848"/>
              </a:xfrm>
              <a:prstGeom prst="rect">
                <a:avLst/>
              </a:prstGeom>
              <a:blipFill>
                <a:blip r:embed="rId3"/>
                <a:stretch>
                  <a:fillRect l="-2094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C1273D-B428-8595-9BED-AE50C5DE8282}"/>
                  </a:ext>
                </a:extLst>
              </p:cNvPr>
              <p:cNvSpPr txBox="1"/>
              <p:nvPr/>
            </p:nvSpPr>
            <p:spPr>
              <a:xfrm>
                <a:off x="87923" y="4590963"/>
                <a:ext cx="4343400" cy="614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CB%=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      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C1273D-B428-8595-9BED-AE50C5DE8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3" y="4590963"/>
                <a:ext cx="4343400" cy="614848"/>
              </a:xfrm>
              <a:prstGeom prst="rect">
                <a:avLst/>
              </a:prstGeom>
              <a:blipFill>
                <a:blip r:embed="rId4"/>
                <a:stretch>
                  <a:fillRect l="-2104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3337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F2DB5-72E3-8B66-9B08-616D8B4D8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471" y="160732"/>
            <a:ext cx="6195875" cy="575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21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3DE8ED-5FC1-D065-35F8-001D0431D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66" y="649357"/>
            <a:ext cx="9290626" cy="479811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EC5505-E53C-38AF-D8B9-8B9E3E40F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E5127F-FDDB-4452-6BD8-309B48A52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دکتر ایمان صاحبی جویباری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83955-36AD-3A65-687A-C4B143066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4997-17A0-44D8-A85A-B8CDFA7B5F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04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3C502542-1DC2-8702-2340-0238A10AD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409" y="0"/>
            <a:ext cx="8691136" cy="591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54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BEDBA-C7C7-5F2B-FED2-049FA09108D8}"/>
              </a:ext>
            </a:extLst>
          </p:cNvPr>
          <p:cNvSpPr txBox="1">
            <a:spLocks/>
          </p:cNvSpPr>
          <p:nvPr/>
        </p:nvSpPr>
        <p:spPr>
          <a:xfrm>
            <a:off x="1191718" y="204932"/>
            <a:ext cx="10515600" cy="87905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3200" b="1" kern="10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مقایسه آنالیزهای حرارتی </a:t>
            </a:r>
            <a:br>
              <a:rPr lang="en-US" sz="3200" kern="1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60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0637F93-F72E-3171-7155-F1924AE39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757759"/>
              </p:ext>
            </p:extLst>
          </p:nvPr>
        </p:nvGraphicFramePr>
        <p:xfrm>
          <a:off x="838200" y="828494"/>
          <a:ext cx="10515599" cy="477717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025036">
                  <a:extLst>
                    <a:ext uri="{9D8B030D-6E8A-4147-A177-3AD203B41FA5}">
                      <a16:colId xmlns:a16="http://schemas.microsoft.com/office/drawing/2014/main" val="3581896255"/>
                    </a:ext>
                  </a:extLst>
                </a:gridCol>
                <a:gridCol w="2083913">
                  <a:extLst>
                    <a:ext uri="{9D8B030D-6E8A-4147-A177-3AD203B41FA5}">
                      <a16:colId xmlns:a16="http://schemas.microsoft.com/office/drawing/2014/main" val="2130918853"/>
                    </a:ext>
                  </a:extLst>
                </a:gridCol>
                <a:gridCol w="2554473">
                  <a:extLst>
                    <a:ext uri="{9D8B030D-6E8A-4147-A177-3AD203B41FA5}">
                      <a16:colId xmlns:a16="http://schemas.microsoft.com/office/drawing/2014/main" val="687632593"/>
                    </a:ext>
                  </a:extLst>
                </a:gridCol>
                <a:gridCol w="2852177">
                  <a:extLst>
                    <a:ext uri="{9D8B030D-6E8A-4147-A177-3AD203B41FA5}">
                      <a16:colId xmlns:a16="http://schemas.microsoft.com/office/drawing/2014/main" val="2870296892"/>
                    </a:ext>
                  </a:extLst>
                </a:gridCol>
              </a:tblGrid>
              <a:tr h="70637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kern="0" dirty="0">
                          <a:effectLst/>
                          <a:cs typeface="B Nazanin" panose="00000400000000000000" pitchFamily="2" charset="-78"/>
                        </a:rPr>
                        <a:t>روش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kern="0" dirty="0">
                          <a:effectLst/>
                          <a:cs typeface="B Nazanin" panose="00000400000000000000" pitchFamily="2" charset="-78"/>
                        </a:rPr>
                        <a:t>نام مخفف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kern="0" dirty="0">
                          <a:effectLst/>
                          <a:cs typeface="B Nazanin" panose="00000400000000000000" pitchFamily="2" charset="-78"/>
                        </a:rPr>
                        <a:t>مشخصه 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kern="0" dirty="0">
                          <a:effectLst/>
                          <a:cs typeface="B Nazanin" panose="00000400000000000000" pitchFamily="2" charset="-78"/>
                        </a:rPr>
                        <a:t>کاربرد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718020"/>
                  </a:ext>
                </a:extLst>
              </a:tr>
              <a:tr h="70637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آزمون شاخص جریان مذاب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میزان خروجی مواد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نوع فرایند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9081997"/>
                  </a:ext>
                </a:extLst>
              </a:tr>
              <a:tr h="5607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0" dirty="0">
                          <a:effectLst/>
                          <a:cs typeface="B Nazanin" panose="00000400000000000000" pitchFamily="2" charset="-78"/>
                        </a:rPr>
                        <a:t>آنالیز ریولوژی 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پاسخ نوسانی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0" dirty="0">
                          <a:effectLst/>
                          <a:cs typeface="B Nazanin" panose="00000400000000000000" pitchFamily="2" charset="-78"/>
                        </a:rPr>
                        <a:t>خواص ویسکوالاستیک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4932296"/>
                  </a:ext>
                </a:extLst>
              </a:tr>
              <a:tr h="5607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آزمون تنسایل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TENSILE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0" dirty="0">
                          <a:effectLst/>
                          <a:cs typeface="B Nazanin" panose="00000400000000000000" pitchFamily="2" charset="-78"/>
                        </a:rPr>
                        <a:t>میزان نیرو و تغییر شکل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0" dirty="0">
                          <a:effectLst/>
                          <a:cs typeface="B Nazanin" panose="00000400000000000000" pitchFamily="2" charset="-78"/>
                        </a:rPr>
                        <a:t>خواص مکانیکی ماده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1356519"/>
                  </a:ext>
                </a:extLst>
              </a:tr>
              <a:tr h="5607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0" dirty="0">
                          <a:effectLst/>
                          <a:cs typeface="B Nazanin" panose="00000400000000000000" pitchFamily="2" charset="-78"/>
                        </a:rPr>
                        <a:t>آزمون ضربه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IZOD-Charpy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0" dirty="0">
                          <a:effectLst/>
                          <a:cs typeface="B Nazanin" panose="00000400000000000000" pitchFamily="2" charset="-78"/>
                        </a:rPr>
                        <a:t>انرژی لازم برای شکست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0" dirty="0">
                          <a:effectLst/>
                          <a:cs typeface="B Nazanin" panose="00000400000000000000" pitchFamily="2" charset="-78"/>
                        </a:rPr>
                        <a:t>مقاومت ضربه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7108793"/>
                  </a:ext>
                </a:extLst>
              </a:tr>
              <a:tr h="5607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0" dirty="0">
                          <a:effectLst/>
                          <a:cs typeface="B Nazanin" panose="00000400000000000000" pitchFamily="2" charset="-78"/>
                        </a:rPr>
                        <a:t>گرماسنجی روبشی تفاضلی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DSC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0" dirty="0">
                          <a:effectLst/>
                          <a:cs typeface="B Nazanin" panose="00000400000000000000" pitchFamily="2" charset="-78"/>
                        </a:rPr>
                        <a:t>اختلاف توان گرمایی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0" dirty="0">
                          <a:effectLst/>
                          <a:cs typeface="B Nazanin" panose="00000400000000000000" pitchFamily="2" charset="-78"/>
                        </a:rPr>
                        <a:t>تغییرفاز و گرمای ویژه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4139916"/>
                  </a:ext>
                </a:extLst>
              </a:tr>
              <a:tr h="5607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0" dirty="0">
                          <a:effectLst/>
                          <a:cs typeface="B Nazanin" panose="00000400000000000000" pitchFamily="2" charset="-78"/>
                        </a:rPr>
                        <a:t>آنالیز توزین حرارتی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TGA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0" dirty="0">
                          <a:effectLst/>
                          <a:cs typeface="B Nazanin" panose="00000400000000000000" pitchFamily="2" charset="-78"/>
                        </a:rPr>
                        <a:t>تغییر جرم ماده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0" dirty="0">
                          <a:effectLst/>
                          <a:cs typeface="B Nazanin" panose="00000400000000000000" pitchFamily="2" charset="-78"/>
                        </a:rPr>
                        <a:t>تجزیه پیرولیز و اکسایشی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8691745"/>
                  </a:ext>
                </a:extLst>
              </a:tr>
              <a:tr h="5607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0" dirty="0">
                          <a:effectLst/>
                          <a:cs typeface="B Nazanin" panose="00000400000000000000" pitchFamily="2" charset="-78"/>
                        </a:rPr>
                        <a:t>آزمون خاکستر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ASH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0" dirty="0">
                          <a:effectLst/>
                          <a:cs typeface="B Nazanin" panose="00000400000000000000" pitchFamily="2" charset="-78"/>
                        </a:rPr>
                        <a:t>درصد فیلر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0" dirty="0">
                          <a:effectLst/>
                          <a:cs typeface="B Nazanin" panose="00000400000000000000" pitchFamily="2" charset="-78"/>
                        </a:rPr>
                        <a:t>درصد افزودنی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3571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3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639BF2-0D38-A0E8-E27E-48233A11C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27" y="1011378"/>
            <a:ext cx="3807882" cy="4981184"/>
          </a:xfrm>
          <a:prstGeom prst="rect">
            <a:avLst/>
          </a:prstGeo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0494AB1F-E2D9-D831-3B8D-D6C3B18193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728" y="865438"/>
            <a:ext cx="4094915" cy="51271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659107-2AD2-50D7-B17C-E800C2F87A82}"/>
              </a:ext>
            </a:extLst>
          </p:cNvPr>
          <p:cNvSpPr txBox="1"/>
          <p:nvPr/>
        </p:nvSpPr>
        <p:spPr>
          <a:xfrm>
            <a:off x="8544172" y="34441"/>
            <a:ext cx="2743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  <a:endParaRPr lang="en-US" sz="4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B1FFA3-DFC7-2C44-8E41-10FC1DF11608}"/>
              </a:ext>
            </a:extLst>
          </p:cNvPr>
          <p:cNvSpPr txBox="1">
            <a:spLocks/>
          </p:cNvSpPr>
          <p:nvPr/>
        </p:nvSpPr>
        <p:spPr>
          <a:xfrm>
            <a:off x="344774" y="136525"/>
            <a:ext cx="3057993" cy="7626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MFI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63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Subtitle 2">
                <a:extLst>
                  <a:ext uri="{FF2B5EF4-FFF2-40B4-BE49-F238E27FC236}">
                    <a16:creationId xmlns:a16="http://schemas.microsoft.com/office/drawing/2014/main" id="{92C2A332-7259-1900-D220-0E1A220CF3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57102" y="347042"/>
                <a:ext cx="5494696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𝑔𝑟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𝑚𝑖𝑛</m:t>
                        </m:r>
                      </m:den>
                    </m:f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Subtitle 2">
                <a:extLst>
                  <a:ext uri="{FF2B5EF4-FFF2-40B4-BE49-F238E27FC236}">
                    <a16:creationId xmlns:a16="http://schemas.microsoft.com/office/drawing/2014/main" id="{92C2A332-7259-1900-D220-0E1A220CF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102" y="347042"/>
                <a:ext cx="5494696" cy="1655762"/>
              </a:xfrm>
              <a:prstGeom prst="rect">
                <a:avLst/>
              </a:prstGeom>
              <a:blipFill>
                <a:blip r:embed="rId2"/>
                <a:stretch>
                  <a:fillRect l="-1998" t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87F07B57-D359-E2B1-41DC-A01568BACE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248623"/>
              </p:ext>
            </p:extLst>
          </p:nvPr>
        </p:nvGraphicFramePr>
        <p:xfrm>
          <a:off x="403923" y="2002804"/>
          <a:ext cx="4616707" cy="3750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862">
                  <a:extLst>
                    <a:ext uri="{9D8B030D-6E8A-4147-A177-3AD203B41FA5}">
                      <a16:colId xmlns:a16="http://schemas.microsoft.com/office/drawing/2014/main" val="58508898"/>
                    </a:ext>
                  </a:extLst>
                </a:gridCol>
                <a:gridCol w="1409076">
                  <a:extLst>
                    <a:ext uri="{9D8B030D-6E8A-4147-A177-3AD203B41FA5}">
                      <a16:colId xmlns:a16="http://schemas.microsoft.com/office/drawing/2014/main" val="2019519329"/>
                    </a:ext>
                  </a:extLst>
                </a:gridCol>
                <a:gridCol w="1873769">
                  <a:extLst>
                    <a:ext uri="{9D8B030D-6E8A-4147-A177-3AD203B41FA5}">
                      <a16:colId xmlns:a16="http://schemas.microsoft.com/office/drawing/2014/main" val="2345275913"/>
                    </a:ext>
                  </a:extLst>
                </a:gridCol>
              </a:tblGrid>
              <a:tr h="535802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Nazanin" panose="00000400000000000000" pitchFamily="2" charset="-78"/>
                        </a:rPr>
                        <a:t>پلیمر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Nazanin" panose="00000400000000000000" pitchFamily="2" charset="-78"/>
                        </a:rPr>
                        <a:t>وزنه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Nazanin" panose="00000400000000000000" pitchFamily="2" charset="-78"/>
                        </a:rPr>
                        <a:t>دما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452647"/>
                  </a:ext>
                </a:extLst>
              </a:tr>
              <a:tr h="53580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HDPE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442628"/>
                  </a:ext>
                </a:extLst>
              </a:tr>
              <a:tr h="53580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LDPE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733062"/>
                  </a:ext>
                </a:extLst>
              </a:tr>
              <a:tr h="53580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180755"/>
                  </a:ext>
                </a:extLst>
              </a:tr>
              <a:tr h="53580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09911"/>
                  </a:ext>
                </a:extLst>
              </a:tr>
              <a:tr h="53580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614298"/>
                  </a:ext>
                </a:extLst>
              </a:tr>
              <a:tr h="53580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43313"/>
                  </a:ext>
                </a:extLst>
              </a:tr>
            </a:tbl>
          </a:graphicData>
        </a:graphic>
      </p:graphicFrame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32E6D2-5800-3573-F54A-029DCBD22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275" y="1993834"/>
            <a:ext cx="6510728" cy="4189751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C858E55A-0725-5646-A2DA-6FADC9C88643}"/>
              </a:ext>
            </a:extLst>
          </p:cNvPr>
          <p:cNvSpPr txBox="1">
            <a:spLocks/>
          </p:cNvSpPr>
          <p:nvPr/>
        </p:nvSpPr>
        <p:spPr>
          <a:xfrm>
            <a:off x="-35071" y="338072"/>
            <a:ext cx="5494696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MFI</a:t>
            </a:r>
          </a:p>
        </p:txBody>
      </p:sp>
    </p:spTree>
    <p:extLst>
      <p:ext uri="{BB962C8B-B14F-4D97-AF65-F5344CB8AC3E}">
        <p14:creationId xmlns:p14="http://schemas.microsoft.com/office/powerpoint/2010/main" val="3462164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156BB8-385F-6C66-703E-EFF96029FBE6}"/>
                  </a:ext>
                </a:extLst>
              </p:cNvPr>
              <p:cNvSpPr txBox="1"/>
              <p:nvPr/>
            </p:nvSpPr>
            <p:spPr>
              <a:xfrm>
                <a:off x="168811" y="722166"/>
                <a:ext cx="4656408" cy="13781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i="1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𝐹𝐼</m:t>
                      </m:r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156BB8-385F-6C66-703E-EFF96029F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722166"/>
                <a:ext cx="4656408" cy="13781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24A6A0-2253-AE7F-1A43-A98B8AD5D5AD}"/>
                  </a:ext>
                </a:extLst>
              </p:cNvPr>
              <p:cNvSpPr txBox="1"/>
              <p:nvPr/>
            </p:nvSpPr>
            <p:spPr>
              <a:xfrm>
                <a:off x="7200315" y="949568"/>
                <a:ext cx="4991685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5400" i="1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24A6A0-2253-AE7F-1A43-A98B8AD5D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315" y="949568"/>
                <a:ext cx="4991685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5EBFEC37-5F4B-B1BD-303E-17EF92C54309}"/>
              </a:ext>
            </a:extLst>
          </p:cNvPr>
          <p:cNvSpPr/>
          <p:nvPr/>
        </p:nvSpPr>
        <p:spPr>
          <a:xfrm>
            <a:off x="848750" y="2897946"/>
            <a:ext cx="10494499" cy="2377440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en-US" sz="3200" dirty="0">
                <a:solidFill>
                  <a:srgbClr val="00AA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PROPERTY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0262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C1C3DE5F-3AC4-12D3-2E0D-6BD6A934A920}"/>
              </a:ext>
            </a:extLst>
          </p:cNvPr>
          <p:cNvSpPr txBox="1">
            <a:spLocks/>
          </p:cNvSpPr>
          <p:nvPr/>
        </p:nvSpPr>
        <p:spPr>
          <a:xfrm>
            <a:off x="194872" y="58423"/>
            <a:ext cx="5494696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1D950D-40F8-05E8-5CBB-3F58146A9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74" y="1969656"/>
            <a:ext cx="4011511" cy="269429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A6A6501-7CE1-5F39-5D99-A86B16A58109}"/>
              </a:ext>
            </a:extLst>
          </p:cNvPr>
          <p:cNvSpPr/>
          <p:nvPr/>
        </p:nvSpPr>
        <p:spPr>
          <a:xfrm>
            <a:off x="7891975" y="1237957"/>
            <a:ext cx="3418450" cy="8299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Sweep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16AC41-2078-4708-E125-1B97C04661CE}"/>
              </a:ext>
            </a:extLst>
          </p:cNvPr>
          <p:cNvSpPr/>
          <p:nvPr/>
        </p:nvSpPr>
        <p:spPr>
          <a:xfrm>
            <a:off x="7891975" y="2220351"/>
            <a:ext cx="3418450" cy="8299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Sweep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3481B1-16D6-023A-63CC-A6ABE00C682F}"/>
              </a:ext>
            </a:extLst>
          </p:cNvPr>
          <p:cNvSpPr/>
          <p:nvPr/>
        </p:nvSpPr>
        <p:spPr>
          <a:xfrm>
            <a:off x="7891975" y="3202745"/>
            <a:ext cx="3418450" cy="8299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Strain Sweep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2FB2C1-8C6A-81BF-6003-FC6513D3A7D9}"/>
              </a:ext>
            </a:extLst>
          </p:cNvPr>
          <p:cNvSpPr/>
          <p:nvPr/>
        </p:nvSpPr>
        <p:spPr>
          <a:xfrm>
            <a:off x="7891975" y="4185139"/>
            <a:ext cx="3418450" cy="8299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curve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5484D3-FB50-BF91-6570-8B68C60B0FC8}"/>
              </a:ext>
            </a:extLst>
          </p:cNvPr>
          <p:cNvSpPr/>
          <p:nvPr/>
        </p:nvSpPr>
        <p:spPr>
          <a:xfrm>
            <a:off x="5007213" y="1381401"/>
            <a:ext cx="2293034" cy="35380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</a:t>
            </a:r>
          </a:p>
          <a:p>
            <a:pPr algn="ctr">
              <a:lnSpc>
                <a:spcPct val="2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Viscoelastic</a:t>
            </a:r>
          </a:p>
          <a:p>
            <a:pPr algn="ctr">
              <a:lnSpc>
                <a:spcPct val="2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</a:p>
        </p:txBody>
      </p:sp>
    </p:spTree>
    <p:extLst>
      <p:ext uri="{BB962C8B-B14F-4D97-AF65-F5344CB8AC3E}">
        <p14:creationId xmlns:p14="http://schemas.microsoft.com/office/powerpoint/2010/main" val="3329891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279</Words>
  <Application>Microsoft Office PowerPoint</Application>
  <PresentationFormat>Widescreen</PresentationFormat>
  <Paragraphs>162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B a</vt:lpstr>
      <vt:lpstr>B Nazanin</vt:lpstr>
      <vt:lpstr>Calibri</vt:lpstr>
      <vt:lpstr>Calibri Light</vt:lpstr>
      <vt:lpstr>Cambria Math</vt:lpstr>
      <vt:lpstr>Times New Roman</vt:lpstr>
      <vt:lpstr>Office Theme</vt:lpstr>
      <vt:lpstr>دوره های خواص فیزیکی مکانیکی پلیمرها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پلیمرها و خواص آن</dc:title>
  <dc:creator>الهام نیک سیرت</dc:creator>
  <cp:lastModifiedBy>HP</cp:lastModifiedBy>
  <cp:revision>10</cp:revision>
  <dcterms:created xsi:type="dcterms:W3CDTF">2024-08-27T08:48:58Z</dcterms:created>
  <dcterms:modified xsi:type="dcterms:W3CDTF">2024-09-09T20:42:17Z</dcterms:modified>
</cp:coreProperties>
</file>